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8" r:id="rId3"/>
    <p:sldId id="276" r:id="rId4"/>
    <p:sldId id="283" r:id="rId5"/>
    <p:sldId id="282" r:id="rId6"/>
    <p:sldId id="280" r:id="rId7"/>
    <p:sldId id="279" r:id="rId8"/>
    <p:sldId id="269" r:id="rId9"/>
    <p:sldId id="263" r:id="rId10"/>
    <p:sldId id="271" r:id="rId11"/>
    <p:sldId id="265" r:id="rId12"/>
    <p:sldId id="284" r:id="rId13"/>
    <p:sldId id="287" r:id="rId14"/>
    <p:sldId id="272" r:id="rId15"/>
    <p:sldId id="288" r:id="rId16"/>
    <p:sldId id="289" r:id="rId17"/>
    <p:sldId id="286" r:id="rId18"/>
    <p:sldId id="275" r:id="rId19"/>
    <p:sldId id="273" r:id="rId20"/>
    <p:sldId id="291" r:id="rId21"/>
    <p:sldId id="274" r:id="rId22"/>
    <p:sldId id="261" r:id="rId23"/>
    <p:sldId id="268" r:id="rId24"/>
    <p:sldId id="266" r:id="rId25"/>
    <p:sldId id="267" r:id="rId26"/>
    <p:sldId id="257"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35B85-F07E-4EF1-B60A-CBE00917DCEE}" v="22" dt="2022-12-14T11:17:37.218"/>
    <p1510:client id="{2BDC26DA-D451-4A82-991B-052ABCCCCF0C}" v="131" dt="2022-12-14T11:01:39.882"/>
    <p1510:client id="{2D04CB27-801A-4ED5-ADC5-69D0E7086303}" v="891" dt="2022-12-14T12:46:04.439"/>
    <p1510:client id="{3351D402-3555-4EAC-BFC8-C6BF7249F663}" v="140" dt="2022-12-13T18:11:37.647"/>
    <p1510:client id="{446424FA-993D-48A0-A3A2-89D3F20D5FD3}" v="86" dt="2022-12-13T15:21:04.488"/>
    <p1510:client id="{560EE81B-F0DD-431D-BFD5-813890DE47F8}" v="2" dt="2022-12-13T15:08:52.858"/>
    <p1510:client id="{6135875A-627A-47A8-AE52-E46661CD6F5B}" v="49" dt="2022-12-14T10:18:32.563"/>
    <p1510:client id="{6E005387-CCBF-4BE6-9B3E-FB5E5F629EA6}" v="986" dt="2022-12-13T17:55:16.478"/>
    <p1510:client id="{7091A5DD-C32B-4AFB-83D2-FE37FCE953CD}" v="447" dt="2022-12-13T17:53:46.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9C516-6B3D-4A8A-A3BD-CDBBCE873E9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F57EF42-383A-4A44-A833-6805ADF92D0C}">
      <dgm:prSet/>
      <dgm:spPr/>
      <dgm:t>
        <a:bodyPr/>
        <a:lstStyle/>
        <a:p>
          <a:r>
            <a:rPr lang="en-GB" dirty="0" err="1"/>
            <a:t>Titchen</a:t>
          </a:r>
          <a:r>
            <a:rPr lang="en-GB" dirty="0"/>
            <a:t> &amp; Hobson’s (2011) Direct approach to phenomenology was adopted in order to capture the experience of the teacher in ‘real time’. </a:t>
          </a:r>
          <a:endParaRPr lang="en-US" dirty="0"/>
        </a:p>
      </dgm:t>
    </dgm:pt>
    <dgm:pt modelId="{C3F8C8F1-CED0-43A9-A1E3-EC2F0E85B047}" type="parTrans" cxnId="{AF52CD3E-C5BD-4B31-B78E-DF11FD79912F}">
      <dgm:prSet/>
      <dgm:spPr/>
      <dgm:t>
        <a:bodyPr/>
        <a:lstStyle/>
        <a:p>
          <a:endParaRPr lang="en-US"/>
        </a:p>
      </dgm:t>
    </dgm:pt>
    <dgm:pt modelId="{1A4A05D0-6480-42EF-954D-636C2E43903D}" type="sibTrans" cxnId="{AF52CD3E-C5BD-4B31-B78E-DF11FD79912F}">
      <dgm:prSet/>
      <dgm:spPr/>
      <dgm:t>
        <a:bodyPr/>
        <a:lstStyle/>
        <a:p>
          <a:endParaRPr lang="en-US"/>
        </a:p>
      </dgm:t>
    </dgm:pt>
    <dgm:pt modelId="{AA8CEE61-2CE8-4B54-92C4-20D61EF1D98B}">
      <dgm:prSet/>
      <dgm:spPr/>
      <dgm:t>
        <a:bodyPr/>
        <a:lstStyle/>
        <a:p>
          <a:r>
            <a:rPr lang="en-GB" dirty="0"/>
            <a:t>More broadly, it is aligned to the work of Van Maanen (1988) and Geertz (2000) in capturing the ‘thick description’ of the ‘critical tales’ from the professional as a way of illuminating the social, the political and relational.</a:t>
          </a:r>
          <a:endParaRPr lang="en-US" dirty="0"/>
        </a:p>
      </dgm:t>
    </dgm:pt>
    <dgm:pt modelId="{5E969323-4BC5-4DC9-8303-B6B57543870F}" type="parTrans" cxnId="{864199DA-F1CE-4A7E-A975-6DDC96F62BCD}">
      <dgm:prSet/>
      <dgm:spPr/>
      <dgm:t>
        <a:bodyPr/>
        <a:lstStyle/>
        <a:p>
          <a:endParaRPr lang="en-US"/>
        </a:p>
      </dgm:t>
    </dgm:pt>
    <dgm:pt modelId="{75B99FEF-5441-442D-9610-35124706F831}" type="sibTrans" cxnId="{864199DA-F1CE-4A7E-A975-6DDC96F62BCD}">
      <dgm:prSet/>
      <dgm:spPr/>
      <dgm:t>
        <a:bodyPr/>
        <a:lstStyle/>
        <a:p>
          <a:endParaRPr lang="en-US"/>
        </a:p>
      </dgm:t>
    </dgm:pt>
    <dgm:pt modelId="{8725D6AA-ECEE-4A63-A779-8AEB9662407A}">
      <dgm:prSet/>
      <dgm:spPr/>
      <dgm:t>
        <a:bodyPr/>
        <a:lstStyle/>
        <a:p>
          <a:pPr rtl="0"/>
          <a:r>
            <a:rPr lang="en-GB" b="1" dirty="0"/>
            <a:t>The aim was </a:t>
          </a:r>
          <a:r>
            <a:rPr lang="en-GB" b="1" dirty="0">
              <a:latin typeface="Calibri Light" panose="020F0302020204030204"/>
            </a:rPr>
            <a:t>to understand</a:t>
          </a:r>
          <a:r>
            <a:rPr lang="en-GB" b="1" dirty="0"/>
            <a:t> the phenomena </a:t>
          </a:r>
          <a:r>
            <a:rPr lang="en-GB" b="1" dirty="0">
              <a:latin typeface="Calibri Light" panose="020F0302020204030204"/>
            </a:rPr>
            <a:t>of teacher assessed grades socially</a:t>
          </a:r>
          <a:r>
            <a:rPr lang="en-GB" b="1" dirty="0"/>
            <a:t>, culturally and relationally </a:t>
          </a:r>
          <a:endParaRPr lang="en-US" b="1" dirty="0"/>
        </a:p>
      </dgm:t>
    </dgm:pt>
    <dgm:pt modelId="{7054768B-A37F-49AA-8648-6AEB82933B65}" type="parTrans" cxnId="{EDB285E0-5B30-4B06-AEFB-2722358CAA38}">
      <dgm:prSet/>
      <dgm:spPr/>
      <dgm:t>
        <a:bodyPr/>
        <a:lstStyle/>
        <a:p>
          <a:endParaRPr lang="en-US"/>
        </a:p>
      </dgm:t>
    </dgm:pt>
    <dgm:pt modelId="{22A42FF4-7DE7-482E-A2E8-99EAD2A4BED9}" type="sibTrans" cxnId="{EDB285E0-5B30-4B06-AEFB-2722358CAA38}">
      <dgm:prSet/>
      <dgm:spPr/>
      <dgm:t>
        <a:bodyPr/>
        <a:lstStyle/>
        <a:p>
          <a:endParaRPr lang="en-US"/>
        </a:p>
      </dgm:t>
    </dgm:pt>
    <dgm:pt modelId="{B58536C2-41A0-422C-8CCE-B7676DF5AE53}">
      <dgm:prSet phldr="0"/>
      <dgm:spPr/>
      <dgm:t>
        <a:bodyPr/>
        <a:lstStyle/>
        <a:p>
          <a:pPr rtl="0"/>
          <a:r>
            <a:rPr lang="en-GB" b="1" dirty="0">
              <a:latin typeface="Calibri Light" panose="020F0302020204030204"/>
            </a:rPr>
            <a:t>Adopted </a:t>
          </a:r>
          <a:r>
            <a:rPr lang="en-GB" b="1" dirty="0" err="1">
              <a:latin typeface="Calibri Light" panose="020F0302020204030204"/>
            </a:rPr>
            <a:t>Colnerud's</a:t>
          </a:r>
          <a:r>
            <a:rPr lang="en-GB" b="1" dirty="0">
              <a:latin typeface="Calibri Light" panose="020F0302020204030204"/>
            </a:rPr>
            <a:t> &amp; Alm's (2015) approach to collecting critical incidents in order to foreground the phenomenon through the participants consciousness </a:t>
          </a:r>
          <a:endParaRPr lang="en-GB" b="1" dirty="0"/>
        </a:p>
      </dgm:t>
    </dgm:pt>
    <dgm:pt modelId="{5EEA234D-2B80-486E-8270-C45F222840CB}" type="parTrans" cxnId="{C545579E-2B7E-45EF-8153-4E2B5402AB14}">
      <dgm:prSet/>
      <dgm:spPr/>
      <dgm:t>
        <a:bodyPr/>
        <a:lstStyle/>
        <a:p>
          <a:endParaRPr lang="en-US"/>
        </a:p>
      </dgm:t>
    </dgm:pt>
    <dgm:pt modelId="{495BE7A5-4945-420A-B827-9A212EC3698C}" type="sibTrans" cxnId="{C545579E-2B7E-45EF-8153-4E2B5402AB14}">
      <dgm:prSet/>
      <dgm:spPr/>
      <dgm:t>
        <a:bodyPr/>
        <a:lstStyle/>
        <a:p>
          <a:endParaRPr lang="en-US"/>
        </a:p>
      </dgm:t>
    </dgm:pt>
    <dgm:pt modelId="{4A5F0F60-2B55-47DD-AF3E-2C7F4581FEC9}" type="pres">
      <dgm:prSet presAssocID="{6D69C516-6B3D-4A8A-A3BD-CDBBCE873E95}" presName="vert0" presStyleCnt="0">
        <dgm:presLayoutVars>
          <dgm:dir/>
          <dgm:animOne val="branch"/>
          <dgm:animLvl val="lvl"/>
        </dgm:presLayoutVars>
      </dgm:prSet>
      <dgm:spPr/>
    </dgm:pt>
    <dgm:pt modelId="{82F033E0-56ED-4718-AAD2-12C716EBAD5B}" type="pres">
      <dgm:prSet presAssocID="{CF57EF42-383A-4A44-A833-6805ADF92D0C}" presName="thickLine" presStyleLbl="alignNode1" presStyleIdx="0" presStyleCnt="4"/>
      <dgm:spPr/>
    </dgm:pt>
    <dgm:pt modelId="{1F097FF8-B6BD-4332-A8CC-877CA2E20F10}" type="pres">
      <dgm:prSet presAssocID="{CF57EF42-383A-4A44-A833-6805ADF92D0C}" presName="horz1" presStyleCnt="0"/>
      <dgm:spPr/>
    </dgm:pt>
    <dgm:pt modelId="{CA27276A-00CB-4849-BCEC-14960200E447}" type="pres">
      <dgm:prSet presAssocID="{CF57EF42-383A-4A44-A833-6805ADF92D0C}" presName="tx1" presStyleLbl="revTx" presStyleIdx="0" presStyleCnt="4"/>
      <dgm:spPr/>
    </dgm:pt>
    <dgm:pt modelId="{0A9DBA15-F5F4-4D7C-89F0-045AD1537A61}" type="pres">
      <dgm:prSet presAssocID="{CF57EF42-383A-4A44-A833-6805ADF92D0C}" presName="vert1" presStyleCnt="0"/>
      <dgm:spPr/>
    </dgm:pt>
    <dgm:pt modelId="{5034D743-0BAC-45F1-BA69-F8D68A4BF336}" type="pres">
      <dgm:prSet presAssocID="{AA8CEE61-2CE8-4B54-92C4-20D61EF1D98B}" presName="thickLine" presStyleLbl="alignNode1" presStyleIdx="1" presStyleCnt="4"/>
      <dgm:spPr/>
    </dgm:pt>
    <dgm:pt modelId="{062535B2-7A99-47DF-B456-A7D568B7EE01}" type="pres">
      <dgm:prSet presAssocID="{AA8CEE61-2CE8-4B54-92C4-20D61EF1D98B}" presName="horz1" presStyleCnt="0"/>
      <dgm:spPr/>
    </dgm:pt>
    <dgm:pt modelId="{9EDB288F-7EC8-4A09-830F-649BA2548A01}" type="pres">
      <dgm:prSet presAssocID="{AA8CEE61-2CE8-4B54-92C4-20D61EF1D98B}" presName="tx1" presStyleLbl="revTx" presStyleIdx="1" presStyleCnt="4"/>
      <dgm:spPr/>
    </dgm:pt>
    <dgm:pt modelId="{FB7D3A4A-3A87-4612-9580-278AC0B4059A}" type="pres">
      <dgm:prSet presAssocID="{AA8CEE61-2CE8-4B54-92C4-20D61EF1D98B}" presName="vert1" presStyleCnt="0"/>
      <dgm:spPr/>
    </dgm:pt>
    <dgm:pt modelId="{B4446D63-7BCA-4DD3-87DE-2AC88AAB2227}" type="pres">
      <dgm:prSet presAssocID="{8725D6AA-ECEE-4A63-A779-8AEB9662407A}" presName="thickLine" presStyleLbl="alignNode1" presStyleIdx="2" presStyleCnt="4"/>
      <dgm:spPr/>
    </dgm:pt>
    <dgm:pt modelId="{CD0BEB97-313F-4B01-9063-53C32D188839}" type="pres">
      <dgm:prSet presAssocID="{8725D6AA-ECEE-4A63-A779-8AEB9662407A}" presName="horz1" presStyleCnt="0"/>
      <dgm:spPr/>
    </dgm:pt>
    <dgm:pt modelId="{BBF98B1B-018F-44A1-84CB-98FAB442D3E8}" type="pres">
      <dgm:prSet presAssocID="{8725D6AA-ECEE-4A63-A779-8AEB9662407A}" presName="tx1" presStyleLbl="revTx" presStyleIdx="2" presStyleCnt="4"/>
      <dgm:spPr/>
    </dgm:pt>
    <dgm:pt modelId="{6849BB02-28CE-4F3E-9418-463409B0CF9E}" type="pres">
      <dgm:prSet presAssocID="{8725D6AA-ECEE-4A63-A779-8AEB9662407A}" presName="vert1" presStyleCnt="0"/>
      <dgm:spPr/>
    </dgm:pt>
    <dgm:pt modelId="{A962043E-168C-4769-AF86-51C25BB507C6}" type="pres">
      <dgm:prSet presAssocID="{B58536C2-41A0-422C-8CCE-B7676DF5AE53}" presName="thickLine" presStyleLbl="alignNode1" presStyleIdx="3" presStyleCnt="4"/>
      <dgm:spPr/>
    </dgm:pt>
    <dgm:pt modelId="{DEA69EE2-86A0-4EB2-BA2E-1353C7115C10}" type="pres">
      <dgm:prSet presAssocID="{B58536C2-41A0-422C-8CCE-B7676DF5AE53}" presName="horz1" presStyleCnt="0"/>
      <dgm:spPr/>
    </dgm:pt>
    <dgm:pt modelId="{4F5B1344-5B7F-41AB-9480-9F4ED3E9F28A}" type="pres">
      <dgm:prSet presAssocID="{B58536C2-41A0-422C-8CCE-B7676DF5AE53}" presName="tx1" presStyleLbl="revTx" presStyleIdx="3" presStyleCnt="4"/>
      <dgm:spPr/>
    </dgm:pt>
    <dgm:pt modelId="{24FC8489-70E6-4628-8794-A0FAF0821FF5}" type="pres">
      <dgm:prSet presAssocID="{B58536C2-41A0-422C-8CCE-B7676DF5AE53}" presName="vert1" presStyleCnt="0"/>
      <dgm:spPr/>
    </dgm:pt>
  </dgm:ptLst>
  <dgm:cxnLst>
    <dgm:cxn modelId="{9930DF2D-E083-4204-AC86-C38234318D8F}" type="presOf" srcId="{B58536C2-41A0-422C-8CCE-B7676DF5AE53}" destId="{4F5B1344-5B7F-41AB-9480-9F4ED3E9F28A}" srcOrd="0" destOrd="0" presId="urn:microsoft.com/office/officeart/2008/layout/LinedList"/>
    <dgm:cxn modelId="{AF52CD3E-C5BD-4B31-B78E-DF11FD79912F}" srcId="{6D69C516-6B3D-4A8A-A3BD-CDBBCE873E95}" destId="{CF57EF42-383A-4A44-A833-6805ADF92D0C}" srcOrd="0" destOrd="0" parTransId="{C3F8C8F1-CED0-43A9-A1E3-EC2F0E85B047}" sibTransId="{1A4A05D0-6480-42EF-954D-636C2E43903D}"/>
    <dgm:cxn modelId="{888FF87D-A099-43B3-8939-2E7CFA835213}" type="presOf" srcId="{8725D6AA-ECEE-4A63-A779-8AEB9662407A}" destId="{BBF98B1B-018F-44A1-84CB-98FAB442D3E8}" srcOrd="0" destOrd="0" presId="urn:microsoft.com/office/officeart/2008/layout/LinedList"/>
    <dgm:cxn modelId="{C545579E-2B7E-45EF-8153-4E2B5402AB14}" srcId="{6D69C516-6B3D-4A8A-A3BD-CDBBCE873E95}" destId="{B58536C2-41A0-422C-8CCE-B7676DF5AE53}" srcOrd="3" destOrd="0" parTransId="{5EEA234D-2B80-486E-8270-C45F222840CB}" sibTransId="{495BE7A5-4945-420A-B827-9A212EC3698C}"/>
    <dgm:cxn modelId="{41E114A0-8B40-492B-9FD4-AA88E7ED8C95}" type="presOf" srcId="{6D69C516-6B3D-4A8A-A3BD-CDBBCE873E95}" destId="{4A5F0F60-2B55-47DD-AF3E-2C7F4581FEC9}" srcOrd="0" destOrd="0" presId="urn:microsoft.com/office/officeart/2008/layout/LinedList"/>
    <dgm:cxn modelId="{C9CDD1D5-C78E-40A8-BF96-ADA99270C144}" type="presOf" srcId="{AA8CEE61-2CE8-4B54-92C4-20D61EF1D98B}" destId="{9EDB288F-7EC8-4A09-830F-649BA2548A01}" srcOrd="0" destOrd="0" presId="urn:microsoft.com/office/officeart/2008/layout/LinedList"/>
    <dgm:cxn modelId="{864199DA-F1CE-4A7E-A975-6DDC96F62BCD}" srcId="{6D69C516-6B3D-4A8A-A3BD-CDBBCE873E95}" destId="{AA8CEE61-2CE8-4B54-92C4-20D61EF1D98B}" srcOrd="1" destOrd="0" parTransId="{5E969323-4BC5-4DC9-8303-B6B57543870F}" sibTransId="{75B99FEF-5441-442D-9610-35124706F831}"/>
    <dgm:cxn modelId="{EDB285E0-5B30-4B06-AEFB-2722358CAA38}" srcId="{6D69C516-6B3D-4A8A-A3BD-CDBBCE873E95}" destId="{8725D6AA-ECEE-4A63-A779-8AEB9662407A}" srcOrd="2" destOrd="0" parTransId="{7054768B-A37F-49AA-8648-6AEB82933B65}" sibTransId="{22A42FF4-7DE7-482E-A2E8-99EAD2A4BED9}"/>
    <dgm:cxn modelId="{DCC877FE-92C5-4437-B129-64E57C0A1B1F}" type="presOf" srcId="{CF57EF42-383A-4A44-A833-6805ADF92D0C}" destId="{CA27276A-00CB-4849-BCEC-14960200E447}" srcOrd="0" destOrd="0" presId="urn:microsoft.com/office/officeart/2008/layout/LinedList"/>
    <dgm:cxn modelId="{54B9821B-89D8-457E-94A0-F57DFC6372C6}" type="presParOf" srcId="{4A5F0F60-2B55-47DD-AF3E-2C7F4581FEC9}" destId="{82F033E0-56ED-4718-AAD2-12C716EBAD5B}" srcOrd="0" destOrd="0" presId="urn:microsoft.com/office/officeart/2008/layout/LinedList"/>
    <dgm:cxn modelId="{22306361-8487-4881-8EDF-0B92B49C3AD1}" type="presParOf" srcId="{4A5F0F60-2B55-47DD-AF3E-2C7F4581FEC9}" destId="{1F097FF8-B6BD-4332-A8CC-877CA2E20F10}" srcOrd="1" destOrd="0" presId="urn:microsoft.com/office/officeart/2008/layout/LinedList"/>
    <dgm:cxn modelId="{6B85F342-0A7E-4370-8C80-40515553F2AA}" type="presParOf" srcId="{1F097FF8-B6BD-4332-A8CC-877CA2E20F10}" destId="{CA27276A-00CB-4849-BCEC-14960200E447}" srcOrd="0" destOrd="0" presId="urn:microsoft.com/office/officeart/2008/layout/LinedList"/>
    <dgm:cxn modelId="{5361F196-E2BA-463A-98D1-F8B61C47E26A}" type="presParOf" srcId="{1F097FF8-B6BD-4332-A8CC-877CA2E20F10}" destId="{0A9DBA15-F5F4-4D7C-89F0-045AD1537A61}" srcOrd="1" destOrd="0" presId="urn:microsoft.com/office/officeart/2008/layout/LinedList"/>
    <dgm:cxn modelId="{D5D4132C-341C-4C02-82F5-E21E91548B78}" type="presParOf" srcId="{4A5F0F60-2B55-47DD-AF3E-2C7F4581FEC9}" destId="{5034D743-0BAC-45F1-BA69-F8D68A4BF336}" srcOrd="2" destOrd="0" presId="urn:microsoft.com/office/officeart/2008/layout/LinedList"/>
    <dgm:cxn modelId="{5DB5E192-39A0-47D6-85D3-340A5356D5E4}" type="presParOf" srcId="{4A5F0F60-2B55-47DD-AF3E-2C7F4581FEC9}" destId="{062535B2-7A99-47DF-B456-A7D568B7EE01}" srcOrd="3" destOrd="0" presId="urn:microsoft.com/office/officeart/2008/layout/LinedList"/>
    <dgm:cxn modelId="{9187287E-48BF-40B8-8143-7553533DEB75}" type="presParOf" srcId="{062535B2-7A99-47DF-B456-A7D568B7EE01}" destId="{9EDB288F-7EC8-4A09-830F-649BA2548A01}" srcOrd="0" destOrd="0" presId="urn:microsoft.com/office/officeart/2008/layout/LinedList"/>
    <dgm:cxn modelId="{0AC57402-5E36-4A17-B4F0-2585897CBC90}" type="presParOf" srcId="{062535B2-7A99-47DF-B456-A7D568B7EE01}" destId="{FB7D3A4A-3A87-4612-9580-278AC0B4059A}" srcOrd="1" destOrd="0" presId="urn:microsoft.com/office/officeart/2008/layout/LinedList"/>
    <dgm:cxn modelId="{A2685483-5352-4C69-B7C1-FEEC10921BB2}" type="presParOf" srcId="{4A5F0F60-2B55-47DD-AF3E-2C7F4581FEC9}" destId="{B4446D63-7BCA-4DD3-87DE-2AC88AAB2227}" srcOrd="4" destOrd="0" presId="urn:microsoft.com/office/officeart/2008/layout/LinedList"/>
    <dgm:cxn modelId="{E4C37A11-1886-4B7D-961B-F8F42FF4F82C}" type="presParOf" srcId="{4A5F0F60-2B55-47DD-AF3E-2C7F4581FEC9}" destId="{CD0BEB97-313F-4B01-9063-53C32D188839}" srcOrd="5" destOrd="0" presId="urn:microsoft.com/office/officeart/2008/layout/LinedList"/>
    <dgm:cxn modelId="{823998D9-C9C1-4DD7-82D5-FF8EE626FE44}" type="presParOf" srcId="{CD0BEB97-313F-4B01-9063-53C32D188839}" destId="{BBF98B1B-018F-44A1-84CB-98FAB442D3E8}" srcOrd="0" destOrd="0" presId="urn:microsoft.com/office/officeart/2008/layout/LinedList"/>
    <dgm:cxn modelId="{0F4326F0-4A23-4482-855C-002BA4286007}" type="presParOf" srcId="{CD0BEB97-313F-4B01-9063-53C32D188839}" destId="{6849BB02-28CE-4F3E-9418-463409B0CF9E}" srcOrd="1" destOrd="0" presId="urn:microsoft.com/office/officeart/2008/layout/LinedList"/>
    <dgm:cxn modelId="{5291E715-806C-4F99-B80D-DC8BF979C168}" type="presParOf" srcId="{4A5F0F60-2B55-47DD-AF3E-2C7F4581FEC9}" destId="{A962043E-168C-4769-AF86-51C25BB507C6}" srcOrd="6" destOrd="0" presId="urn:microsoft.com/office/officeart/2008/layout/LinedList"/>
    <dgm:cxn modelId="{11935B38-9601-4009-9AE6-6ADCA590D1A7}" type="presParOf" srcId="{4A5F0F60-2B55-47DD-AF3E-2C7F4581FEC9}" destId="{DEA69EE2-86A0-4EB2-BA2E-1353C7115C10}" srcOrd="7" destOrd="0" presId="urn:microsoft.com/office/officeart/2008/layout/LinedList"/>
    <dgm:cxn modelId="{3DC73515-5D8F-4764-B415-F740F6987FA9}" type="presParOf" srcId="{DEA69EE2-86A0-4EB2-BA2E-1353C7115C10}" destId="{4F5B1344-5B7F-41AB-9480-9F4ED3E9F28A}" srcOrd="0" destOrd="0" presId="urn:microsoft.com/office/officeart/2008/layout/LinedList"/>
    <dgm:cxn modelId="{DE8C67BB-618F-4679-B43A-70EA31BFEAC2}" type="presParOf" srcId="{DEA69EE2-86A0-4EB2-BA2E-1353C7115C10}" destId="{24FC8489-70E6-4628-8794-A0FAF0821F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A9BFC-F0F9-42C3-AC79-412D62E6604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556C07C-1810-4661-8400-3A8BCBDBB0EE}">
      <dgm:prSet/>
      <dgm:spPr/>
      <dgm:t>
        <a:bodyPr/>
        <a:lstStyle/>
        <a:p>
          <a:pPr rtl="0"/>
          <a:r>
            <a:rPr lang="en-GB"/>
            <a:t>Autonomous Demotivation</a:t>
          </a:r>
          <a:r>
            <a:rPr lang="en-GB">
              <a:latin typeface="Calibri Light" panose="020F0302020204030204"/>
            </a:rPr>
            <a:t>  </a:t>
          </a:r>
          <a:r>
            <a:rPr lang="en-GB"/>
            <a:t> - invested in the process  </a:t>
          </a:r>
          <a:endParaRPr lang="en-US"/>
        </a:p>
      </dgm:t>
    </dgm:pt>
    <dgm:pt modelId="{DF94E03D-96AC-45FC-92FF-36248884FE7D}" type="parTrans" cxnId="{18DE296E-01C9-412D-AFC6-216F2397984F}">
      <dgm:prSet/>
      <dgm:spPr/>
      <dgm:t>
        <a:bodyPr/>
        <a:lstStyle/>
        <a:p>
          <a:endParaRPr lang="en-US"/>
        </a:p>
      </dgm:t>
    </dgm:pt>
    <dgm:pt modelId="{0E567755-17AA-445B-B2BF-5FD9A4BFF0D2}" type="sibTrans" cxnId="{18DE296E-01C9-412D-AFC6-216F2397984F}">
      <dgm:prSet/>
      <dgm:spPr/>
      <dgm:t>
        <a:bodyPr/>
        <a:lstStyle/>
        <a:p>
          <a:endParaRPr lang="en-US"/>
        </a:p>
      </dgm:t>
    </dgm:pt>
    <dgm:pt modelId="{D1D857BE-C130-4A40-8ACF-A629B6FE6889}">
      <dgm:prSet/>
      <dgm:spPr/>
      <dgm:t>
        <a:bodyPr/>
        <a:lstStyle/>
        <a:p>
          <a:pPr rtl="0"/>
          <a:r>
            <a:rPr lang="en-GB"/>
            <a:t>Role as Teacher</a:t>
          </a:r>
          <a:r>
            <a:rPr lang="en-GB">
              <a:latin typeface="Calibri Light" panose="020F0302020204030204"/>
            </a:rPr>
            <a:t> </a:t>
          </a:r>
          <a:r>
            <a:rPr lang="en-GB"/>
            <a:t> - Role as moderator</a:t>
          </a:r>
          <a:r>
            <a:rPr lang="en-GB">
              <a:latin typeface="Calibri Light" panose="020F0302020204030204"/>
            </a:rPr>
            <a:t> </a:t>
          </a:r>
          <a:endParaRPr lang="en-US"/>
        </a:p>
      </dgm:t>
    </dgm:pt>
    <dgm:pt modelId="{CDFCF598-F0EB-477B-B993-C9C2DC968A26}" type="parTrans" cxnId="{149CA72F-8C84-49FA-808C-E30ED1E4F5E7}">
      <dgm:prSet/>
      <dgm:spPr/>
      <dgm:t>
        <a:bodyPr/>
        <a:lstStyle/>
        <a:p>
          <a:endParaRPr lang="en-US"/>
        </a:p>
      </dgm:t>
    </dgm:pt>
    <dgm:pt modelId="{86492C14-0FEA-4FB9-8B7A-9476DEBA112B}" type="sibTrans" cxnId="{149CA72F-8C84-49FA-808C-E30ED1E4F5E7}">
      <dgm:prSet/>
      <dgm:spPr/>
      <dgm:t>
        <a:bodyPr/>
        <a:lstStyle/>
        <a:p>
          <a:endParaRPr lang="en-US"/>
        </a:p>
      </dgm:t>
    </dgm:pt>
    <dgm:pt modelId="{94C0CEED-F5CF-4511-82BE-F07D48F2789E}">
      <dgm:prSet/>
      <dgm:spPr/>
      <dgm:t>
        <a:bodyPr/>
        <a:lstStyle/>
        <a:p>
          <a:r>
            <a:rPr lang="en-US"/>
            <a:t>Ethic of care – ethic of justice </a:t>
          </a:r>
        </a:p>
      </dgm:t>
    </dgm:pt>
    <dgm:pt modelId="{345D9032-B314-47D4-B646-0F9A1F9F36A9}" type="parTrans" cxnId="{16DB1F19-17DE-473C-A3E5-D9E7DAC810B9}">
      <dgm:prSet/>
      <dgm:spPr/>
      <dgm:t>
        <a:bodyPr/>
        <a:lstStyle/>
        <a:p>
          <a:endParaRPr lang="en-US"/>
        </a:p>
      </dgm:t>
    </dgm:pt>
    <dgm:pt modelId="{05CD176F-3089-40C5-A43C-D0DB72A7EB5B}" type="sibTrans" cxnId="{16DB1F19-17DE-473C-A3E5-D9E7DAC810B9}">
      <dgm:prSet/>
      <dgm:spPr/>
      <dgm:t>
        <a:bodyPr/>
        <a:lstStyle/>
        <a:p>
          <a:endParaRPr lang="en-US"/>
        </a:p>
      </dgm:t>
    </dgm:pt>
    <dgm:pt modelId="{8E7E3E5D-FA74-4CBF-B2E7-3B12B98ECC6A}" type="pres">
      <dgm:prSet presAssocID="{523A9BFC-F0F9-42C3-AC79-412D62E66048}" presName="linear" presStyleCnt="0">
        <dgm:presLayoutVars>
          <dgm:animLvl val="lvl"/>
          <dgm:resizeHandles val="exact"/>
        </dgm:presLayoutVars>
      </dgm:prSet>
      <dgm:spPr/>
    </dgm:pt>
    <dgm:pt modelId="{8C602054-EAAA-4AFA-A1D5-7CFC15168A47}" type="pres">
      <dgm:prSet presAssocID="{8556C07C-1810-4661-8400-3A8BCBDBB0EE}" presName="parentText" presStyleLbl="node1" presStyleIdx="0" presStyleCnt="3">
        <dgm:presLayoutVars>
          <dgm:chMax val="0"/>
          <dgm:bulletEnabled val="1"/>
        </dgm:presLayoutVars>
      </dgm:prSet>
      <dgm:spPr/>
    </dgm:pt>
    <dgm:pt modelId="{4C862989-7401-403D-A210-27AD942BB683}" type="pres">
      <dgm:prSet presAssocID="{0E567755-17AA-445B-B2BF-5FD9A4BFF0D2}" presName="spacer" presStyleCnt="0"/>
      <dgm:spPr/>
    </dgm:pt>
    <dgm:pt modelId="{02541F97-5143-4999-99CD-CE8393C65B7C}" type="pres">
      <dgm:prSet presAssocID="{D1D857BE-C130-4A40-8ACF-A629B6FE6889}" presName="parentText" presStyleLbl="node1" presStyleIdx="1" presStyleCnt="3">
        <dgm:presLayoutVars>
          <dgm:chMax val="0"/>
          <dgm:bulletEnabled val="1"/>
        </dgm:presLayoutVars>
      </dgm:prSet>
      <dgm:spPr/>
    </dgm:pt>
    <dgm:pt modelId="{5DF737B7-9928-49D6-9C62-08DB36B3B95A}" type="pres">
      <dgm:prSet presAssocID="{86492C14-0FEA-4FB9-8B7A-9476DEBA112B}" presName="spacer" presStyleCnt="0"/>
      <dgm:spPr/>
    </dgm:pt>
    <dgm:pt modelId="{3A163EF6-B2BD-4F01-ABD2-E88306AD39D0}" type="pres">
      <dgm:prSet presAssocID="{94C0CEED-F5CF-4511-82BE-F07D48F2789E}" presName="parentText" presStyleLbl="node1" presStyleIdx="2" presStyleCnt="3">
        <dgm:presLayoutVars>
          <dgm:chMax val="0"/>
          <dgm:bulletEnabled val="1"/>
        </dgm:presLayoutVars>
      </dgm:prSet>
      <dgm:spPr/>
    </dgm:pt>
  </dgm:ptLst>
  <dgm:cxnLst>
    <dgm:cxn modelId="{16DB1F19-17DE-473C-A3E5-D9E7DAC810B9}" srcId="{523A9BFC-F0F9-42C3-AC79-412D62E66048}" destId="{94C0CEED-F5CF-4511-82BE-F07D48F2789E}" srcOrd="2" destOrd="0" parTransId="{345D9032-B314-47D4-B646-0F9A1F9F36A9}" sibTransId="{05CD176F-3089-40C5-A43C-D0DB72A7EB5B}"/>
    <dgm:cxn modelId="{149CA72F-8C84-49FA-808C-E30ED1E4F5E7}" srcId="{523A9BFC-F0F9-42C3-AC79-412D62E66048}" destId="{D1D857BE-C130-4A40-8ACF-A629B6FE6889}" srcOrd="1" destOrd="0" parTransId="{CDFCF598-F0EB-477B-B993-C9C2DC968A26}" sibTransId="{86492C14-0FEA-4FB9-8B7A-9476DEBA112B}"/>
    <dgm:cxn modelId="{88BE8B37-9388-43A8-A62C-17F58D047962}" type="presOf" srcId="{8556C07C-1810-4661-8400-3A8BCBDBB0EE}" destId="{8C602054-EAAA-4AFA-A1D5-7CFC15168A47}" srcOrd="0" destOrd="0" presId="urn:microsoft.com/office/officeart/2005/8/layout/vList2"/>
    <dgm:cxn modelId="{18DE296E-01C9-412D-AFC6-216F2397984F}" srcId="{523A9BFC-F0F9-42C3-AC79-412D62E66048}" destId="{8556C07C-1810-4661-8400-3A8BCBDBB0EE}" srcOrd="0" destOrd="0" parTransId="{DF94E03D-96AC-45FC-92FF-36248884FE7D}" sibTransId="{0E567755-17AA-445B-B2BF-5FD9A4BFF0D2}"/>
    <dgm:cxn modelId="{BF939E55-96E1-4A83-8088-466C02D5D612}" type="presOf" srcId="{94C0CEED-F5CF-4511-82BE-F07D48F2789E}" destId="{3A163EF6-B2BD-4F01-ABD2-E88306AD39D0}" srcOrd="0" destOrd="0" presId="urn:microsoft.com/office/officeart/2005/8/layout/vList2"/>
    <dgm:cxn modelId="{E10AE180-9C99-4D08-AD3B-70AD70FCF126}" type="presOf" srcId="{D1D857BE-C130-4A40-8ACF-A629B6FE6889}" destId="{02541F97-5143-4999-99CD-CE8393C65B7C}" srcOrd="0" destOrd="0" presId="urn:microsoft.com/office/officeart/2005/8/layout/vList2"/>
    <dgm:cxn modelId="{E3F2EFA0-B16D-4B7B-8EEF-13D18BBCAAC8}" type="presOf" srcId="{523A9BFC-F0F9-42C3-AC79-412D62E66048}" destId="{8E7E3E5D-FA74-4CBF-B2E7-3B12B98ECC6A}" srcOrd="0" destOrd="0" presId="urn:microsoft.com/office/officeart/2005/8/layout/vList2"/>
    <dgm:cxn modelId="{DAB70065-685B-454C-BA28-7855A7A4C942}" type="presParOf" srcId="{8E7E3E5D-FA74-4CBF-B2E7-3B12B98ECC6A}" destId="{8C602054-EAAA-4AFA-A1D5-7CFC15168A47}" srcOrd="0" destOrd="0" presId="urn:microsoft.com/office/officeart/2005/8/layout/vList2"/>
    <dgm:cxn modelId="{13B08604-4EEE-4BCC-A664-9376B0D926BB}" type="presParOf" srcId="{8E7E3E5D-FA74-4CBF-B2E7-3B12B98ECC6A}" destId="{4C862989-7401-403D-A210-27AD942BB683}" srcOrd="1" destOrd="0" presId="urn:microsoft.com/office/officeart/2005/8/layout/vList2"/>
    <dgm:cxn modelId="{26065D49-1C48-4782-96D2-BDFA5B13E2FD}" type="presParOf" srcId="{8E7E3E5D-FA74-4CBF-B2E7-3B12B98ECC6A}" destId="{02541F97-5143-4999-99CD-CE8393C65B7C}" srcOrd="2" destOrd="0" presId="urn:microsoft.com/office/officeart/2005/8/layout/vList2"/>
    <dgm:cxn modelId="{BA0BCE00-61DE-4575-9B75-D1149841AA89}" type="presParOf" srcId="{8E7E3E5D-FA74-4CBF-B2E7-3B12B98ECC6A}" destId="{5DF737B7-9928-49D6-9C62-08DB36B3B95A}" srcOrd="3" destOrd="0" presId="urn:microsoft.com/office/officeart/2005/8/layout/vList2"/>
    <dgm:cxn modelId="{38DC9A3F-08C4-4AB5-9342-8F9BBD54A7F9}" type="presParOf" srcId="{8E7E3E5D-FA74-4CBF-B2E7-3B12B98ECC6A}" destId="{3A163EF6-B2BD-4F01-ABD2-E88306AD39D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2C3D7A-A701-4023-810C-65B02D212B4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F7D82D9-B9E7-4542-AEA7-89AC27F6678C}">
      <dgm:prSet/>
      <dgm:spPr/>
      <dgm:t>
        <a:bodyPr/>
        <a:lstStyle/>
        <a:p>
          <a:r>
            <a:rPr lang="en-US"/>
            <a:t>Elbra –Ramsay (2021)</a:t>
          </a:r>
          <a:r>
            <a:rPr lang="en-US" b="1"/>
            <a:t> </a:t>
          </a:r>
          <a:r>
            <a:rPr lang="en-US"/>
            <a:t>Explains autonomous demotivation as related to a students sense of self. Students tended to display little effort and motivation with regards to the assessment process,  as they displayed a sense of entitlement to the grade.</a:t>
          </a:r>
        </a:p>
      </dgm:t>
    </dgm:pt>
    <dgm:pt modelId="{6CE86D2F-170B-4245-92EC-1CE3E5B428A2}" type="parTrans" cxnId="{574C37D9-CB5A-467C-9991-8573E51E75E8}">
      <dgm:prSet/>
      <dgm:spPr/>
      <dgm:t>
        <a:bodyPr/>
        <a:lstStyle/>
        <a:p>
          <a:endParaRPr lang="en-US"/>
        </a:p>
      </dgm:t>
    </dgm:pt>
    <dgm:pt modelId="{FC878955-B633-426C-B720-2B61C318DAED}" type="sibTrans" cxnId="{574C37D9-CB5A-467C-9991-8573E51E75E8}">
      <dgm:prSet/>
      <dgm:spPr/>
      <dgm:t>
        <a:bodyPr/>
        <a:lstStyle/>
        <a:p>
          <a:endParaRPr lang="en-US"/>
        </a:p>
      </dgm:t>
    </dgm:pt>
    <dgm:pt modelId="{D18429A8-36A5-4EA8-AC4E-F0820E4912E2}">
      <dgm:prSet/>
      <dgm:spPr/>
      <dgm:t>
        <a:bodyPr/>
        <a:lstStyle/>
        <a:p>
          <a:r>
            <a:rPr lang="en-US"/>
            <a:t>Cassady &amp; Johnson (2002) found that a moderate level of anxiety with regards to testing and assessment is good as it helps motivate learning. However the use of TAG saw a significant reduction in student anxiety which in turn may have contributed to autonomous demotivation. </a:t>
          </a:r>
        </a:p>
      </dgm:t>
    </dgm:pt>
    <dgm:pt modelId="{38D008E1-D8B8-448B-8F57-8856278EAB9E}" type="parTrans" cxnId="{786617DF-BECE-4A20-A090-9AE6BBF53572}">
      <dgm:prSet/>
      <dgm:spPr/>
      <dgm:t>
        <a:bodyPr/>
        <a:lstStyle/>
        <a:p>
          <a:endParaRPr lang="en-US"/>
        </a:p>
      </dgm:t>
    </dgm:pt>
    <dgm:pt modelId="{6AAEF944-1B1D-4AE6-824F-80773FDA3648}" type="sibTrans" cxnId="{786617DF-BECE-4A20-A090-9AE6BBF53572}">
      <dgm:prSet/>
      <dgm:spPr/>
      <dgm:t>
        <a:bodyPr/>
        <a:lstStyle/>
        <a:p>
          <a:endParaRPr lang="en-US"/>
        </a:p>
      </dgm:t>
    </dgm:pt>
    <dgm:pt modelId="{3FBCF437-94FA-4C4A-8401-DADB31735947}" type="pres">
      <dgm:prSet presAssocID="{DF2C3D7A-A701-4023-810C-65B02D212B4F}" presName="hierChild1" presStyleCnt="0">
        <dgm:presLayoutVars>
          <dgm:chPref val="1"/>
          <dgm:dir/>
          <dgm:animOne val="branch"/>
          <dgm:animLvl val="lvl"/>
          <dgm:resizeHandles/>
        </dgm:presLayoutVars>
      </dgm:prSet>
      <dgm:spPr/>
    </dgm:pt>
    <dgm:pt modelId="{EE9F1F68-8FFA-4CA6-BCE1-1FB4C3E89454}" type="pres">
      <dgm:prSet presAssocID="{BF7D82D9-B9E7-4542-AEA7-89AC27F6678C}" presName="hierRoot1" presStyleCnt="0"/>
      <dgm:spPr/>
    </dgm:pt>
    <dgm:pt modelId="{55C92D07-F2F5-4D01-A594-F79A457FF010}" type="pres">
      <dgm:prSet presAssocID="{BF7D82D9-B9E7-4542-AEA7-89AC27F6678C}" presName="composite" presStyleCnt="0"/>
      <dgm:spPr/>
    </dgm:pt>
    <dgm:pt modelId="{E2323768-7B0F-41C9-B2AE-E2B9EFFB9C1E}" type="pres">
      <dgm:prSet presAssocID="{BF7D82D9-B9E7-4542-AEA7-89AC27F6678C}" presName="background" presStyleLbl="node0" presStyleIdx="0" presStyleCnt="2"/>
      <dgm:spPr/>
    </dgm:pt>
    <dgm:pt modelId="{56E4B3A8-45F3-43C7-8794-72B4D2482755}" type="pres">
      <dgm:prSet presAssocID="{BF7D82D9-B9E7-4542-AEA7-89AC27F6678C}" presName="text" presStyleLbl="fgAcc0" presStyleIdx="0" presStyleCnt="2">
        <dgm:presLayoutVars>
          <dgm:chPref val="3"/>
        </dgm:presLayoutVars>
      </dgm:prSet>
      <dgm:spPr/>
    </dgm:pt>
    <dgm:pt modelId="{E8ADA69F-05CF-4E58-AAD8-D066F8324EF2}" type="pres">
      <dgm:prSet presAssocID="{BF7D82D9-B9E7-4542-AEA7-89AC27F6678C}" presName="hierChild2" presStyleCnt="0"/>
      <dgm:spPr/>
    </dgm:pt>
    <dgm:pt modelId="{67C72E3E-1879-4C0A-8195-1B87114B9013}" type="pres">
      <dgm:prSet presAssocID="{D18429A8-36A5-4EA8-AC4E-F0820E4912E2}" presName="hierRoot1" presStyleCnt="0"/>
      <dgm:spPr/>
    </dgm:pt>
    <dgm:pt modelId="{6E5905AE-1C8A-403D-A201-4D1CFB86294C}" type="pres">
      <dgm:prSet presAssocID="{D18429A8-36A5-4EA8-AC4E-F0820E4912E2}" presName="composite" presStyleCnt="0"/>
      <dgm:spPr/>
    </dgm:pt>
    <dgm:pt modelId="{55DC1BCB-CD4E-4AC9-A66E-841C01F4E72C}" type="pres">
      <dgm:prSet presAssocID="{D18429A8-36A5-4EA8-AC4E-F0820E4912E2}" presName="background" presStyleLbl="node0" presStyleIdx="1" presStyleCnt="2"/>
      <dgm:spPr/>
    </dgm:pt>
    <dgm:pt modelId="{7809005A-E8AE-4A13-AFC7-3C272099D3B6}" type="pres">
      <dgm:prSet presAssocID="{D18429A8-36A5-4EA8-AC4E-F0820E4912E2}" presName="text" presStyleLbl="fgAcc0" presStyleIdx="1" presStyleCnt="2">
        <dgm:presLayoutVars>
          <dgm:chPref val="3"/>
        </dgm:presLayoutVars>
      </dgm:prSet>
      <dgm:spPr/>
    </dgm:pt>
    <dgm:pt modelId="{90EFA43D-A2B5-479B-A2EC-7B5B6B939BC9}" type="pres">
      <dgm:prSet presAssocID="{D18429A8-36A5-4EA8-AC4E-F0820E4912E2}" presName="hierChild2" presStyleCnt="0"/>
      <dgm:spPr/>
    </dgm:pt>
  </dgm:ptLst>
  <dgm:cxnLst>
    <dgm:cxn modelId="{DBAED666-5293-4370-B208-C9BBCD1009F4}" type="presOf" srcId="{D18429A8-36A5-4EA8-AC4E-F0820E4912E2}" destId="{7809005A-E8AE-4A13-AFC7-3C272099D3B6}" srcOrd="0" destOrd="0" presId="urn:microsoft.com/office/officeart/2005/8/layout/hierarchy1"/>
    <dgm:cxn modelId="{81E14696-B043-4CD6-8DEF-5C6561B1D9AC}" type="presOf" srcId="{DF2C3D7A-A701-4023-810C-65B02D212B4F}" destId="{3FBCF437-94FA-4C4A-8401-DADB31735947}" srcOrd="0" destOrd="0" presId="urn:microsoft.com/office/officeart/2005/8/layout/hierarchy1"/>
    <dgm:cxn modelId="{6D32F6BA-3B81-4DA8-AC9D-E3718DA6472C}" type="presOf" srcId="{BF7D82D9-B9E7-4542-AEA7-89AC27F6678C}" destId="{56E4B3A8-45F3-43C7-8794-72B4D2482755}" srcOrd="0" destOrd="0" presId="urn:microsoft.com/office/officeart/2005/8/layout/hierarchy1"/>
    <dgm:cxn modelId="{574C37D9-CB5A-467C-9991-8573E51E75E8}" srcId="{DF2C3D7A-A701-4023-810C-65B02D212B4F}" destId="{BF7D82D9-B9E7-4542-AEA7-89AC27F6678C}" srcOrd="0" destOrd="0" parTransId="{6CE86D2F-170B-4245-92EC-1CE3E5B428A2}" sibTransId="{FC878955-B633-426C-B720-2B61C318DAED}"/>
    <dgm:cxn modelId="{786617DF-BECE-4A20-A090-9AE6BBF53572}" srcId="{DF2C3D7A-A701-4023-810C-65B02D212B4F}" destId="{D18429A8-36A5-4EA8-AC4E-F0820E4912E2}" srcOrd="1" destOrd="0" parTransId="{38D008E1-D8B8-448B-8F57-8856278EAB9E}" sibTransId="{6AAEF944-1B1D-4AE6-824F-80773FDA3648}"/>
    <dgm:cxn modelId="{A5EF3918-B1E7-4FD6-9F1F-180875A47E28}" type="presParOf" srcId="{3FBCF437-94FA-4C4A-8401-DADB31735947}" destId="{EE9F1F68-8FFA-4CA6-BCE1-1FB4C3E89454}" srcOrd="0" destOrd="0" presId="urn:microsoft.com/office/officeart/2005/8/layout/hierarchy1"/>
    <dgm:cxn modelId="{D05FA566-1A72-43FA-A86F-1AB8842BB724}" type="presParOf" srcId="{EE9F1F68-8FFA-4CA6-BCE1-1FB4C3E89454}" destId="{55C92D07-F2F5-4D01-A594-F79A457FF010}" srcOrd="0" destOrd="0" presId="urn:microsoft.com/office/officeart/2005/8/layout/hierarchy1"/>
    <dgm:cxn modelId="{2CDE4C5A-71E3-41B0-B54C-BFEF008484B5}" type="presParOf" srcId="{55C92D07-F2F5-4D01-A594-F79A457FF010}" destId="{E2323768-7B0F-41C9-B2AE-E2B9EFFB9C1E}" srcOrd="0" destOrd="0" presId="urn:microsoft.com/office/officeart/2005/8/layout/hierarchy1"/>
    <dgm:cxn modelId="{2C13A76D-2990-4F55-8A2E-62645D570B6B}" type="presParOf" srcId="{55C92D07-F2F5-4D01-A594-F79A457FF010}" destId="{56E4B3A8-45F3-43C7-8794-72B4D2482755}" srcOrd="1" destOrd="0" presId="urn:microsoft.com/office/officeart/2005/8/layout/hierarchy1"/>
    <dgm:cxn modelId="{35ADAFB2-EB17-43A2-8AC6-CE30EFD1713C}" type="presParOf" srcId="{EE9F1F68-8FFA-4CA6-BCE1-1FB4C3E89454}" destId="{E8ADA69F-05CF-4E58-AAD8-D066F8324EF2}" srcOrd="1" destOrd="0" presId="urn:microsoft.com/office/officeart/2005/8/layout/hierarchy1"/>
    <dgm:cxn modelId="{10A012E2-5D13-4A31-A97C-BAE480505334}" type="presParOf" srcId="{3FBCF437-94FA-4C4A-8401-DADB31735947}" destId="{67C72E3E-1879-4C0A-8195-1B87114B9013}" srcOrd="1" destOrd="0" presId="urn:microsoft.com/office/officeart/2005/8/layout/hierarchy1"/>
    <dgm:cxn modelId="{BD79515B-B274-4A40-823D-11496974D836}" type="presParOf" srcId="{67C72E3E-1879-4C0A-8195-1B87114B9013}" destId="{6E5905AE-1C8A-403D-A201-4D1CFB86294C}" srcOrd="0" destOrd="0" presId="urn:microsoft.com/office/officeart/2005/8/layout/hierarchy1"/>
    <dgm:cxn modelId="{84C4D673-1512-4407-B836-63EA6E6DFCC3}" type="presParOf" srcId="{6E5905AE-1C8A-403D-A201-4D1CFB86294C}" destId="{55DC1BCB-CD4E-4AC9-A66E-841C01F4E72C}" srcOrd="0" destOrd="0" presId="urn:microsoft.com/office/officeart/2005/8/layout/hierarchy1"/>
    <dgm:cxn modelId="{E1375E8C-E1EC-4C57-8F0E-C148867E85EE}" type="presParOf" srcId="{6E5905AE-1C8A-403D-A201-4D1CFB86294C}" destId="{7809005A-E8AE-4A13-AFC7-3C272099D3B6}" srcOrd="1" destOrd="0" presId="urn:microsoft.com/office/officeart/2005/8/layout/hierarchy1"/>
    <dgm:cxn modelId="{96FF6C28-F3D0-4D3B-9E02-ECFEFAD21748}" type="presParOf" srcId="{67C72E3E-1879-4C0A-8195-1B87114B9013}" destId="{90EFA43D-A2B5-479B-A2EC-7B5B6B939B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305154-D65A-438D-AD98-6159D4662838}"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76E5D60-04DB-4669-8F77-F119B05263CE}">
      <dgm:prSet/>
      <dgm:spPr/>
      <dgm:t>
        <a:bodyPr/>
        <a:lstStyle/>
        <a:p>
          <a:pPr rtl="0"/>
          <a:r>
            <a:rPr lang="en-GB" dirty="0">
              <a:latin typeface="Calibri Light" panose="020F0302020204030204"/>
            </a:rPr>
            <a:t>What might the implications</a:t>
          </a:r>
          <a:r>
            <a:rPr lang="en-GB" dirty="0"/>
            <a:t> for future changes to the process of high stakes assessment</a:t>
          </a:r>
          <a:r>
            <a:rPr lang="en-GB" dirty="0">
              <a:latin typeface="Calibri Light" panose="020F0302020204030204"/>
            </a:rPr>
            <a:t> be?</a:t>
          </a:r>
          <a:endParaRPr lang="en-US" dirty="0"/>
        </a:p>
      </dgm:t>
    </dgm:pt>
    <dgm:pt modelId="{D9DBC232-E76C-4601-8236-3A046B5FFB37}" type="parTrans" cxnId="{BBA16D8B-8FD2-4701-8136-44F65CCF0C72}">
      <dgm:prSet/>
      <dgm:spPr/>
      <dgm:t>
        <a:bodyPr/>
        <a:lstStyle/>
        <a:p>
          <a:endParaRPr lang="en-US"/>
        </a:p>
      </dgm:t>
    </dgm:pt>
    <dgm:pt modelId="{7E9FC6B1-8DB2-41B9-935F-DFDB88E89681}" type="sibTrans" cxnId="{BBA16D8B-8FD2-4701-8136-44F65CCF0C72}">
      <dgm:prSet/>
      <dgm:spPr/>
      <dgm:t>
        <a:bodyPr/>
        <a:lstStyle/>
        <a:p>
          <a:endParaRPr lang="en-US"/>
        </a:p>
      </dgm:t>
    </dgm:pt>
    <dgm:pt modelId="{5B4E5A08-E823-4E18-994D-3666607C8B88}">
      <dgm:prSet/>
      <dgm:spPr/>
      <dgm:t>
        <a:bodyPr/>
        <a:lstStyle/>
        <a:p>
          <a:r>
            <a:rPr lang="en-GB" dirty="0"/>
            <a:t>Teachers were </a:t>
          </a:r>
          <a:r>
            <a:rPr lang="en-GB" dirty="0">
              <a:latin typeface="Calibri Light" panose="020F0302020204030204"/>
            </a:rPr>
            <a:t>de-professionalised</a:t>
          </a:r>
          <a:r>
            <a:rPr lang="en-GB" dirty="0"/>
            <a:t> – all high stakes judgements are external. Systematically moving away from teacher </a:t>
          </a:r>
          <a:r>
            <a:rPr lang="en-GB" dirty="0">
              <a:latin typeface="Calibri Light" panose="020F0302020204030204"/>
            </a:rPr>
            <a:t>judgement</a:t>
          </a:r>
          <a:r>
            <a:rPr lang="en-GB" dirty="0"/>
            <a:t> </a:t>
          </a:r>
          <a:endParaRPr lang="en-US" dirty="0"/>
        </a:p>
      </dgm:t>
    </dgm:pt>
    <dgm:pt modelId="{2DD520C2-4C26-43A8-9929-F7F271775E14}" type="parTrans" cxnId="{560AD456-0032-49DE-8C06-CD6EC5F2A4C9}">
      <dgm:prSet/>
      <dgm:spPr/>
      <dgm:t>
        <a:bodyPr/>
        <a:lstStyle/>
        <a:p>
          <a:endParaRPr lang="en-US"/>
        </a:p>
      </dgm:t>
    </dgm:pt>
    <dgm:pt modelId="{97B07F02-50C0-4240-BB50-AE749B2AA812}" type="sibTrans" cxnId="{560AD456-0032-49DE-8C06-CD6EC5F2A4C9}">
      <dgm:prSet/>
      <dgm:spPr/>
      <dgm:t>
        <a:bodyPr/>
        <a:lstStyle/>
        <a:p>
          <a:endParaRPr lang="en-US"/>
        </a:p>
      </dgm:t>
    </dgm:pt>
    <dgm:pt modelId="{4E8146BF-ACEC-4D56-90D8-C86AAEF65616}">
      <dgm:prSet phldr="0"/>
      <dgm:spPr/>
      <dgm:t>
        <a:bodyPr/>
        <a:lstStyle/>
        <a:p>
          <a:pPr rtl="0"/>
          <a:r>
            <a:rPr lang="en-GB" dirty="0">
              <a:latin typeface="Calibri Light" panose="020F0302020204030204"/>
            </a:rPr>
            <a:t>How can this study help us reflect upon our interactions and relations as part of our curriculum intent, implementation and impact? </a:t>
          </a:r>
        </a:p>
      </dgm:t>
    </dgm:pt>
    <dgm:pt modelId="{25375E73-AE3A-42BE-89F3-B21753E6EC12}" type="parTrans" cxnId="{D248E8E9-FEF5-4A3E-AF2D-1A71C23A0319}">
      <dgm:prSet/>
      <dgm:spPr/>
    </dgm:pt>
    <dgm:pt modelId="{D6261F66-3917-49CA-8D54-C9BB829395BC}" type="sibTrans" cxnId="{D248E8E9-FEF5-4A3E-AF2D-1A71C23A0319}">
      <dgm:prSet/>
      <dgm:spPr/>
    </dgm:pt>
    <dgm:pt modelId="{711AECD4-A0F2-4B6D-AC8D-589080169B2F}" type="pres">
      <dgm:prSet presAssocID="{4C305154-D65A-438D-AD98-6159D4662838}" presName="vert0" presStyleCnt="0">
        <dgm:presLayoutVars>
          <dgm:dir/>
          <dgm:animOne val="branch"/>
          <dgm:animLvl val="lvl"/>
        </dgm:presLayoutVars>
      </dgm:prSet>
      <dgm:spPr/>
    </dgm:pt>
    <dgm:pt modelId="{1AB9EC81-B629-4788-B76B-60249762EE19}" type="pres">
      <dgm:prSet presAssocID="{A76E5D60-04DB-4669-8F77-F119B05263CE}" presName="thickLine" presStyleLbl="alignNode1" presStyleIdx="0" presStyleCnt="3"/>
      <dgm:spPr/>
    </dgm:pt>
    <dgm:pt modelId="{D5EA5B46-19FE-4E3E-932A-FA2F9CF380E8}" type="pres">
      <dgm:prSet presAssocID="{A76E5D60-04DB-4669-8F77-F119B05263CE}" presName="horz1" presStyleCnt="0"/>
      <dgm:spPr/>
    </dgm:pt>
    <dgm:pt modelId="{6D63715A-1578-4DFB-A4C7-EEA093042222}" type="pres">
      <dgm:prSet presAssocID="{A76E5D60-04DB-4669-8F77-F119B05263CE}" presName="tx1" presStyleLbl="revTx" presStyleIdx="0" presStyleCnt="3"/>
      <dgm:spPr/>
    </dgm:pt>
    <dgm:pt modelId="{1BBD76FC-6D14-4105-83A2-8B47554672E1}" type="pres">
      <dgm:prSet presAssocID="{A76E5D60-04DB-4669-8F77-F119B05263CE}" presName="vert1" presStyleCnt="0"/>
      <dgm:spPr/>
    </dgm:pt>
    <dgm:pt modelId="{0216CE1B-3853-4AC8-859D-E2F88CF71CE8}" type="pres">
      <dgm:prSet presAssocID="{5B4E5A08-E823-4E18-994D-3666607C8B88}" presName="thickLine" presStyleLbl="alignNode1" presStyleIdx="1" presStyleCnt="3"/>
      <dgm:spPr/>
    </dgm:pt>
    <dgm:pt modelId="{590DC2A6-8839-4831-AB26-C675AD4EDE0E}" type="pres">
      <dgm:prSet presAssocID="{5B4E5A08-E823-4E18-994D-3666607C8B88}" presName="horz1" presStyleCnt="0"/>
      <dgm:spPr/>
    </dgm:pt>
    <dgm:pt modelId="{3F115BA8-5767-470E-A89E-2EEBE87FEAD9}" type="pres">
      <dgm:prSet presAssocID="{5B4E5A08-E823-4E18-994D-3666607C8B88}" presName="tx1" presStyleLbl="revTx" presStyleIdx="1" presStyleCnt="3"/>
      <dgm:spPr/>
    </dgm:pt>
    <dgm:pt modelId="{18A0A76B-7C65-43EF-AD6E-E0D8EB43C6BC}" type="pres">
      <dgm:prSet presAssocID="{5B4E5A08-E823-4E18-994D-3666607C8B88}" presName="vert1" presStyleCnt="0"/>
      <dgm:spPr/>
    </dgm:pt>
    <dgm:pt modelId="{C5F04110-7E8A-4D42-86C1-25616EDE263C}" type="pres">
      <dgm:prSet presAssocID="{4E8146BF-ACEC-4D56-90D8-C86AAEF65616}" presName="thickLine" presStyleLbl="alignNode1" presStyleIdx="2" presStyleCnt="3"/>
      <dgm:spPr/>
    </dgm:pt>
    <dgm:pt modelId="{C2917E87-FFBE-43D7-9D2C-AD51944119DF}" type="pres">
      <dgm:prSet presAssocID="{4E8146BF-ACEC-4D56-90D8-C86AAEF65616}" presName="horz1" presStyleCnt="0"/>
      <dgm:spPr/>
    </dgm:pt>
    <dgm:pt modelId="{8F82E6D5-F5C6-4FE0-835F-7CE9740ABAD9}" type="pres">
      <dgm:prSet presAssocID="{4E8146BF-ACEC-4D56-90D8-C86AAEF65616}" presName="tx1" presStyleLbl="revTx" presStyleIdx="2" presStyleCnt="3"/>
      <dgm:spPr/>
    </dgm:pt>
    <dgm:pt modelId="{5B4B921C-AD58-4951-A0A9-77DD9A273E97}" type="pres">
      <dgm:prSet presAssocID="{4E8146BF-ACEC-4D56-90D8-C86AAEF65616}" presName="vert1" presStyleCnt="0"/>
      <dgm:spPr/>
    </dgm:pt>
  </dgm:ptLst>
  <dgm:cxnLst>
    <dgm:cxn modelId="{71785A14-175C-4B29-BE76-D5100BE099AA}" type="presOf" srcId="{4E8146BF-ACEC-4D56-90D8-C86AAEF65616}" destId="{8F82E6D5-F5C6-4FE0-835F-7CE9740ABAD9}" srcOrd="0" destOrd="0" presId="urn:microsoft.com/office/officeart/2008/layout/LinedList"/>
    <dgm:cxn modelId="{560AD456-0032-49DE-8C06-CD6EC5F2A4C9}" srcId="{4C305154-D65A-438D-AD98-6159D4662838}" destId="{5B4E5A08-E823-4E18-994D-3666607C8B88}" srcOrd="1" destOrd="0" parTransId="{2DD520C2-4C26-43A8-9929-F7F271775E14}" sibTransId="{97B07F02-50C0-4240-BB50-AE749B2AA812}"/>
    <dgm:cxn modelId="{BBA16D8B-8FD2-4701-8136-44F65CCF0C72}" srcId="{4C305154-D65A-438D-AD98-6159D4662838}" destId="{A76E5D60-04DB-4669-8F77-F119B05263CE}" srcOrd="0" destOrd="0" parTransId="{D9DBC232-E76C-4601-8236-3A046B5FFB37}" sibTransId="{7E9FC6B1-8DB2-41B9-935F-DFDB88E89681}"/>
    <dgm:cxn modelId="{0B2B4698-2125-4454-B22E-34FCD843D002}" type="presOf" srcId="{A76E5D60-04DB-4669-8F77-F119B05263CE}" destId="{6D63715A-1578-4DFB-A4C7-EEA093042222}" srcOrd="0" destOrd="0" presId="urn:microsoft.com/office/officeart/2008/layout/LinedList"/>
    <dgm:cxn modelId="{D248E8E9-FEF5-4A3E-AF2D-1A71C23A0319}" srcId="{4C305154-D65A-438D-AD98-6159D4662838}" destId="{4E8146BF-ACEC-4D56-90D8-C86AAEF65616}" srcOrd="2" destOrd="0" parTransId="{25375E73-AE3A-42BE-89F3-B21753E6EC12}" sibTransId="{D6261F66-3917-49CA-8D54-C9BB829395BC}"/>
    <dgm:cxn modelId="{4ABA48F7-3754-4794-B279-8D4432E190F3}" type="presOf" srcId="{5B4E5A08-E823-4E18-994D-3666607C8B88}" destId="{3F115BA8-5767-470E-A89E-2EEBE87FEAD9}" srcOrd="0" destOrd="0" presId="urn:microsoft.com/office/officeart/2008/layout/LinedList"/>
    <dgm:cxn modelId="{F5E7AAF7-5D3E-4681-99DA-678DB135AB78}" type="presOf" srcId="{4C305154-D65A-438D-AD98-6159D4662838}" destId="{711AECD4-A0F2-4B6D-AC8D-589080169B2F}" srcOrd="0" destOrd="0" presId="urn:microsoft.com/office/officeart/2008/layout/LinedList"/>
    <dgm:cxn modelId="{CC9608E7-7A24-4860-B843-BC6B61BD34E2}" type="presParOf" srcId="{711AECD4-A0F2-4B6D-AC8D-589080169B2F}" destId="{1AB9EC81-B629-4788-B76B-60249762EE19}" srcOrd="0" destOrd="0" presId="urn:microsoft.com/office/officeart/2008/layout/LinedList"/>
    <dgm:cxn modelId="{7D76B684-B391-41E5-8927-5A320DFC59DA}" type="presParOf" srcId="{711AECD4-A0F2-4B6D-AC8D-589080169B2F}" destId="{D5EA5B46-19FE-4E3E-932A-FA2F9CF380E8}" srcOrd="1" destOrd="0" presId="urn:microsoft.com/office/officeart/2008/layout/LinedList"/>
    <dgm:cxn modelId="{C15F5738-60B9-4288-AA43-A59DDA840405}" type="presParOf" srcId="{D5EA5B46-19FE-4E3E-932A-FA2F9CF380E8}" destId="{6D63715A-1578-4DFB-A4C7-EEA093042222}" srcOrd="0" destOrd="0" presId="urn:microsoft.com/office/officeart/2008/layout/LinedList"/>
    <dgm:cxn modelId="{6231313F-C0E5-4FDE-AAC3-054BD13932F4}" type="presParOf" srcId="{D5EA5B46-19FE-4E3E-932A-FA2F9CF380E8}" destId="{1BBD76FC-6D14-4105-83A2-8B47554672E1}" srcOrd="1" destOrd="0" presId="urn:microsoft.com/office/officeart/2008/layout/LinedList"/>
    <dgm:cxn modelId="{B1029BCC-39F3-4806-8C78-C4884AE1082B}" type="presParOf" srcId="{711AECD4-A0F2-4B6D-AC8D-589080169B2F}" destId="{0216CE1B-3853-4AC8-859D-E2F88CF71CE8}" srcOrd="2" destOrd="0" presId="urn:microsoft.com/office/officeart/2008/layout/LinedList"/>
    <dgm:cxn modelId="{AFC0B764-FC4D-4DF8-AD17-4198B46F29D7}" type="presParOf" srcId="{711AECD4-A0F2-4B6D-AC8D-589080169B2F}" destId="{590DC2A6-8839-4831-AB26-C675AD4EDE0E}" srcOrd="3" destOrd="0" presId="urn:microsoft.com/office/officeart/2008/layout/LinedList"/>
    <dgm:cxn modelId="{044E6606-0856-45A4-A3DD-2839A5BFB46A}" type="presParOf" srcId="{590DC2A6-8839-4831-AB26-C675AD4EDE0E}" destId="{3F115BA8-5767-470E-A89E-2EEBE87FEAD9}" srcOrd="0" destOrd="0" presId="urn:microsoft.com/office/officeart/2008/layout/LinedList"/>
    <dgm:cxn modelId="{D34E5808-2CC3-46DF-B7A0-01E84480D359}" type="presParOf" srcId="{590DC2A6-8839-4831-AB26-C675AD4EDE0E}" destId="{18A0A76B-7C65-43EF-AD6E-E0D8EB43C6BC}" srcOrd="1" destOrd="0" presId="urn:microsoft.com/office/officeart/2008/layout/LinedList"/>
    <dgm:cxn modelId="{BAD7B163-1C44-48C1-AAB0-A2AB04C0AB55}" type="presParOf" srcId="{711AECD4-A0F2-4B6D-AC8D-589080169B2F}" destId="{C5F04110-7E8A-4D42-86C1-25616EDE263C}" srcOrd="4" destOrd="0" presId="urn:microsoft.com/office/officeart/2008/layout/LinedList"/>
    <dgm:cxn modelId="{568D9773-F82F-4409-A581-12874F97C350}" type="presParOf" srcId="{711AECD4-A0F2-4B6D-AC8D-589080169B2F}" destId="{C2917E87-FFBE-43D7-9D2C-AD51944119DF}" srcOrd="5" destOrd="0" presId="urn:microsoft.com/office/officeart/2008/layout/LinedList"/>
    <dgm:cxn modelId="{26DFF05A-2781-4A7B-B790-6C36DBA8BAF8}" type="presParOf" srcId="{C2917E87-FFBE-43D7-9D2C-AD51944119DF}" destId="{8F82E6D5-F5C6-4FE0-835F-7CE9740ABAD9}" srcOrd="0" destOrd="0" presId="urn:microsoft.com/office/officeart/2008/layout/LinedList"/>
    <dgm:cxn modelId="{CFCAAE51-57DD-49BC-BA0A-906A2D70EEC0}" type="presParOf" srcId="{C2917E87-FFBE-43D7-9D2C-AD51944119DF}" destId="{5B4B921C-AD58-4951-A0A9-77DD9A273E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033E0-56ED-4718-AAD2-12C716EBAD5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7276A-00CB-4849-BCEC-14960200E447}">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err="1"/>
            <a:t>Titchen</a:t>
          </a:r>
          <a:r>
            <a:rPr lang="en-GB" sz="2100" kern="1200" dirty="0"/>
            <a:t> &amp; Hobson’s (2011) Direct approach to phenomenology was adopted in order to capture the experience of the teacher in ‘real time’. </a:t>
          </a:r>
          <a:endParaRPr lang="en-US" sz="2100" kern="1200" dirty="0"/>
        </a:p>
      </dsp:txBody>
      <dsp:txXfrm>
        <a:off x="0" y="0"/>
        <a:ext cx="6900512" cy="1384035"/>
      </dsp:txXfrm>
    </dsp:sp>
    <dsp:sp modelId="{5034D743-0BAC-45F1-BA69-F8D68A4BF336}">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288F-7EC8-4A09-830F-649BA2548A01}">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More broadly, it is aligned to the work of Van Maanen (1988) and Geertz (2000) in capturing the ‘thick description’ of the ‘critical tales’ from the professional as a way of illuminating the social, the political and relational.</a:t>
          </a:r>
          <a:endParaRPr lang="en-US" sz="2100" kern="1200" dirty="0"/>
        </a:p>
      </dsp:txBody>
      <dsp:txXfrm>
        <a:off x="0" y="1384035"/>
        <a:ext cx="6900512" cy="1384035"/>
      </dsp:txXfrm>
    </dsp:sp>
    <dsp:sp modelId="{B4446D63-7BCA-4DD3-87DE-2AC88AAB2227}">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98B1B-018F-44A1-84CB-98FAB442D3E8}">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GB" sz="2100" b="1" kern="1200" dirty="0"/>
            <a:t>The aim was </a:t>
          </a:r>
          <a:r>
            <a:rPr lang="en-GB" sz="2100" b="1" kern="1200" dirty="0">
              <a:latin typeface="Calibri Light" panose="020F0302020204030204"/>
            </a:rPr>
            <a:t>to understand</a:t>
          </a:r>
          <a:r>
            <a:rPr lang="en-GB" sz="2100" b="1" kern="1200" dirty="0"/>
            <a:t> the phenomena </a:t>
          </a:r>
          <a:r>
            <a:rPr lang="en-GB" sz="2100" b="1" kern="1200" dirty="0">
              <a:latin typeface="Calibri Light" panose="020F0302020204030204"/>
            </a:rPr>
            <a:t>of teacher assessed grades socially</a:t>
          </a:r>
          <a:r>
            <a:rPr lang="en-GB" sz="2100" b="1" kern="1200" dirty="0"/>
            <a:t>, culturally and relationally </a:t>
          </a:r>
          <a:endParaRPr lang="en-US" sz="2100" b="1" kern="1200" dirty="0"/>
        </a:p>
      </dsp:txBody>
      <dsp:txXfrm>
        <a:off x="0" y="2768070"/>
        <a:ext cx="6900512" cy="1384035"/>
      </dsp:txXfrm>
    </dsp:sp>
    <dsp:sp modelId="{A962043E-168C-4769-AF86-51C25BB507C6}">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B1344-5B7F-41AB-9480-9F4ED3E9F28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GB" sz="2100" b="1" kern="1200" dirty="0">
              <a:latin typeface="Calibri Light" panose="020F0302020204030204"/>
            </a:rPr>
            <a:t>Adopted </a:t>
          </a:r>
          <a:r>
            <a:rPr lang="en-GB" sz="2100" b="1" kern="1200" dirty="0" err="1">
              <a:latin typeface="Calibri Light" panose="020F0302020204030204"/>
            </a:rPr>
            <a:t>Colnerud's</a:t>
          </a:r>
          <a:r>
            <a:rPr lang="en-GB" sz="2100" b="1" kern="1200" dirty="0">
              <a:latin typeface="Calibri Light" panose="020F0302020204030204"/>
            </a:rPr>
            <a:t> &amp; Alm's (2015) approach to collecting critical incidents in order to foreground the phenomenon through the participants consciousness </a:t>
          </a:r>
          <a:endParaRPr lang="en-GB" sz="2100" b="1" kern="1200" dirty="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02054-EAAA-4AFA-A1D5-7CFC15168A47}">
      <dsp:nvSpPr>
        <dsp:cNvPr id="0" name=""/>
        <dsp:cNvSpPr/>
      </dsp:nvSpPr>
      <dsp:spPr>
        <a:xfrm>
          <a:off x="0" y="329723"/>
          <a:ext cx="6263640" cy="1511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kern="1200"/>
            <a:t>Autonomous Demotivation</a:t>
          </a:r>
          <a:r>
            <a:rPr lang="en-GB" sz="3800" kern="1200">
              <a:latin typeface="Calibri Light" panose="020F0302020204030204"/>
            </a:rPr>
            <a:t>  </a:t>
          </a:r>
          <a:r>
            <a:rPr lang="en-GB" sz="3800" kern="1200"/>
            <a:t> - invested in the process  </a:t>
          </a:r>
          <a:endParaRPr lang="en-US" sz="3800" kern="1200"/>
        </a:p>
      </dsp:txBody>
      <dsp:txXfrm>
        <a:off x="73792" y="403515"/>
        <a:ext cx="6116056" cy="1364056"/>
      </dsp:txXfrm>
    </dsp:sp>
    <dsp:sp modelId="{02541F97-5143-4999-99CD-CE8393C65B7C}">
      <dsp:nvSpPr>
        <dsp:cNvPr id="0" name=""/>
        <dsp:cNvSpPr/>
      </dsp:nvSpPr>
      <dsp:spPr>
        <a:xfrm>
          <a:off x="0" y="1950803"/>
          <a:ext cx="6263640" cy="15116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kern="1200"/>
            <a:t>Role as Teacher</a:t>
          </a:r>
          <a:r>
            <a:rPr lang="en-GB" sz="3800" kern="1200">
              <a:latin typeface="Calibri Light" panose="020F0302020204030204"/>
            </a:rPr>
            <a:t> </a:t>
          </a:r>
          <a:r>
            <a:rPr lang="en-GB" sz="3800" kern="1200"/>
            <a:t> - Role as moderator</a:t>
          </a:r>
          <a:r>
            <a:rPr lang="en-GB" sz="3800" kern="1200">
              <a:latin typeface="Calibri Light" panose="020F0302020204030204"/>
            </a:rPr>
            <a:t> </a:t>
          </a:r>
          <a:endParaRPr lang="en-US" sz="3800" kern="1200"/>
        </a:p>
      </dsp:txBody>
      <dsp:txXfrm>
        <a:off x="73792" y="2024595"/>
        <a:ext cx="6116056" cy="1364056"/>
      </dsp:txXfrm>
    </dsp:sp>
    <dsp:sp modelId="{3A163EF6-B2BD-4F01-ABD2-E88306AD39D0}">
      <dsp:nvSpPr>
        <dsp:cNvPr id="0" name=""/>
        <dsp:cNvSpPr/>
      </dsp:nvSpPr>
      <dsp:spPr>
        <a:xfrm>
          <a:off x="0" y="3571884"/>
          <a:ext cx="6263640" cy="15116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Ethic of care – ethic of justice </a:t>
          </a:r>
        </a:p>
      </dsp:txBody>
      <dsp:txXfrm>
        <a:off x="73792" y="3645676"/>
        <a:ext cx="6116056" cy="1364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23768-7B0F-41C9-B2AE-E2B9EFFB9C1E}">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4B3A8-45F3-43C7-8794-72B4D2482755}">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Elbra –Ramsay (2021)</a:t>
          </a:r>
          <a:r>
            <a:rPr lang="en-US" sz="2000" b="1" kern="1200"/>
            <a:t> </a:t>
          </a:r>
          <a:r>
            <a:rPr lang="en-US" sz="2000" kern="1200"/>
            <a:t>Explains autonomous demotivation as related to a students sense of self. Students tended to display little effort and motivation with regards to the assessment process,  as they displayed a sense of entitlement to the grade.</a:t>
          </a:r>
        </a:p>
      </dsp:txBody>
      <dsp:txXfrm>
        <a:off x="696297" y="538547"/>
        <a:ext cx="4171627" cy="2590157"/>
      </dsp:txXfrm>
    </dsp:sp>
    <dsp:sp modelId="{55DC1BCB-CD4E-4AC9-A66E-841C01F4E72C}">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9005A-E8AE-4A13-AFC7-3C272099D3B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Cassady &amp; Johnson (2002) found that a moderate level of anxiety with regards to testing and assessment is good as it helps motivate learning. However the use of TAG saw a significant reduction in student anxiety which in turn may have contributed to autonomous demotivation. </a:t>
          </a:r>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9EC81-B629-4788-B76B-60249762EE19}">
      <dsp:nvSpPr>
        <dsp:cNvPr id="0" name=""/>
        <dsp:cNvSpPr/>
      </dsp:nvSpPr>
      <dsp:spPr>
        <a:xfrm>
          <a:off x="0" y="2703"/>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3715A-1578-4DFB-A4C7-EEA093042222}">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GB" sz="2900" kern="1200" dirty="0">
              <a:latin typeface="Calibri Light" panose="020F0302020204030204"/>
            </a:rPr>
            <a:t>What might the implications</a:t>
          </a:r>
          <a:r>
            <a:rPr lang="en-GB" sz="2900" kern="1200" dirty="0"/>
            <a:t> for future changes to the process of high stakes assessment</a:t>
          </a:r>
          <a:r>
            <a:rPr lang="en-GB" sz="2900" kern="1200" dirty="0">
              <a:latin typeface="Calibri Light" panose="020F0302020204030204"/>
            </a:rPr>
            <a:t> be?</a:t>
          </a:r>
          <a:endParaRPr lang="en-US" sz="2900" kern="1200" dirty="0"/>
        </a:p>
      </dsp:txBody>
      <dsp:txXfrm>
        <a:off x="0" y="2703"/>
        <a:ext cx="6900512" cy="1843578"/>
      </dsp:txXfrm>
    </dsp:sp>
    <dsp:sp modelId="{0216CE1B-3853-4AC8-859D-E2F88CF71CE8}">
      <dsp:nvSpPr>
        <dsp:cNvPr id="0" name=""/>
        <dsp:cNvSpPr/>
      </dsp:nvSpPr>
      <dsp:spPr>
        <a:xfrm>
          <a:off x="0" y="1846281"/>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15BA8-5767-470E-A89E-2EEBE87FEAD9}">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Teachers were </a:t>
          </a:r>
          <a:r>
            <a:rPr lang="en-GB" sz="2900" kern="1200" dirty="0">
              <a:latin typeface="Calibri Light" panose="020F0302020204030204"/>
            </a:rPr>
            <a:t>de-professionalised</a:t>
          </a:r>
          <a:r>
            <a:rPr lang="en-GB" sz="2900" kern="1200" dirty="0"/>
            <a:t> – all high stakes judgements are external. Systematically moving away from teacher </a:t>
          </a:r>
          <a:r>
            <a:rPr lang="en-GB" sz="2900" kern="1200" dirty="0">
              <a:latin typeface="Calibri Light" panose="020F0302020204030204"/>
            </a:rPr>
            <a:t>judgement</a:t>
          </a:r>
          <a:r>
            <a:rPr lang="en-GB" sz="2900" kern="1200" dirty="0"/>
            <a:t> </a:t>
          </a:r>
          <a:endParaRPr lang="en-US" sz="2900" kern="1200" dirty="0"/>
        </a:p>
      </dsp:txBody>
      <dsp:txXfrm>
        <a:off x="0" y="1846281"/>
        <a:ext cx="6900512" cy="1843578"/>
      </dsp:txXfrm>
    </dsp:sp>
    <dsp:sp modelId="{C5F04110-7E8A-4D42-86C1-25616EDE263C}">
      <dsp:nvSpPr>
        <dsp:cNvPr id="0" name=""/>
        <dsp:cNvSpPr/>
      </dsp:nvSpPr>
      <dsp:spPr>
        <a:xfrm>
          <a:off x="0" y="3689859"/>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2E6D5-F5C6-4FE0-835F-7CE9740ABAD9}">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GB" sz="2900" kern="1200" dirty="0">
              <a:latin typeface="Calibri Light" panose="020F0302020204030204"/>
            </a:rPr>
            <a:t>How can this study help us reflect upon our interactions and relations as part of our curriculum intent, implementation and impact? </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47B9AF-5EA9-4034-B7B9-D992A6E95A14}" type="datetimeFigureOut">
              <a:t>12/14/2022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323162D-C934-47F8-A1AB-29B0FDD4DC41}" type="slidenum">
              <a:t>‹#›</a:t>
            </a:fld>
            <a:endParaRPr lang="en-US"/>
          </a:p>
        </p:txBody>
      </p:sp>
    </p:spTree>
    <p:extLst>
      <p:ext uri="{BB962C8B-B14F-4D97-AF65-F5344CB8AC3E}">
        <p14:creationId xmlns:p14="http://schemas.microsoft.com/office/powerpoint/2010/main" val="331275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Aim of </a:t>
            </a:r>
            <a:r>
              <a:rPr lang="en-US" err="1">
                <a:cs typeface="Calibri"/>
              </a:rPr>
              <a:t>sem</a:t>
            </a:r>
            <a:r>
              <a:rPr lang="en-US">
                <a:cs typeface="Calibri"/>
              </a:rPr>
              <a:t> series</a:t>
            </a:r>
          </a:p>
          <a:p>
            <a:endParaRPr lang="en-US">
              <a:cs typeface="Calibri"/>
            </a:endParaRPr>
          </a:p>
          <a:p>
            <a:r>
              <a:rPr lang="en-US">
                <a:cs typeface="Calibri"/>
              </a:rPr>
              <a:t>This research unfinished - evoke reflections and enquiry rather than one answer</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323162D-C934-47F8-A1AB-29B0FDD4DC41}" type="slidenum">
              <a:rPr lang="en-US"/>
              <a:t>1</a:t>
            </a:fld>
            <a:endParaRPr lang="en-US"/>
          </a:p>
        </p:txBody>
      </p:sp>
    </p:spTree>
    <p:extLst>
      <p:ext uri="{BB962C8B-B14F-4D97-AF65-F5344CB8AC3E}">
        <p14:creationId xmlns:p14="http://schemas.microsoft.com/office/powerpoint/2010/main" val="406489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Questions:</a:t>
            </a:r>
          </a:p>
          <a:p>
            <a:endParaRPr lang="en-US">
              <a:cs typeface="Calibri"/>
            </a:endParaRPr>
          </a:p>
          <a:p>
            <a:r>
              <a:rPr lang="en-US">
                <a:cs typeface="Calibri"/>
              </a:rPr>
              <a:t>What would be the implications of this if we moved to TAG like Canada &amp; China</a:t>
            </a:r>
          </a:p>
          <a:p>
            <a:r>
              <a:rPr lang="en-US">
                <a:cs typeface="Calibri"/>
              </a:rPr>
              <a:t>Intervention in ITT – pull together the relationship / </a:t>
            </a:r>
            <a:r>
              <a:rPr lang="en-US" err="1">
                <a:cs typeface="Calibri"/>
              </a:rPr>
              <a:t>continum</a:t>
            </a:r>
            <a:r>
              <a:rPr lang="en-US">
                <a:cs typeface="Calibri"/>
              </a:rPr>
              <a:t> between teaching, learning and assessment.</a:t>
            </a:r>
          </a:p>
          <a:p>
            <a:r>
              <a:rPr lang="en-US">
                <a:cs typeface="Calibri"/>
              </a:rPr>
              <a:t>Rethinking assessment – shift back towards coursework and a range of assessment strategies</a:t>
            </a:r>
          </a:p>
          <a:p>
            <a:r>
              <a:rPr lang="en-US">
                <a:cs typeface="Calibri"/>
              </a:rPr>
              <a:t>Changing the culture of students – self assess – enjoy the process – being in the gap – </a:t>
            </a:r>
            <a:r>
              <a:rPr lang="en-US" err="1">
                <a:cs typeface="Calibri"/>
              </a:rPr>
              <a:t>discomoft</a:t>
            </a:r>
            <a:r>
              <a:rPr lang="en-US">
                <a:cs typeface="Calibri"/>
              </a:rPr>
              <a:t> but where learning takes place – when we narrow the gap less opportunity for high quality learning. </a:t>
            </a:r>
          </a:p>
          <a:p>
            <a:r>
              <a:rPr lang="en-US">
                <a:cs typeface="Calibri"/>
              </a:rPr>
              <a:t>Do teachers need to learn to live with the gap?</a:t>
            </a:r>
          </a:p>
        </p:txBody>
      </p:sp>
      <p:sp>
        <p:nvSpPr>
          <p:cNvPr id="4" name="Slide Number Placeholder 3"/>
          <p:cNvSpPr>
            <a:spLocks noGrp="1"/>
          </p:cNvSpPr>
          <p:nvPr>
            <p:ph type="sldNum" sz="quarter" idx="5"/>
          </p:nvPr>
        </p:nvSpPr>
        <p:spPr/>
        <p:txBody>
          <a:bodyPr/>
          <a:lstStyle/>
          <a:p>
            <a:fld id="{1323162D-C934-47F8-A1AB-29B0FDD4DC41}" type="slidenum">
              <a:rPr lang="en-US"/>
              <a:t>24</a:t>
            </a:fld>
            <a:endParaRPr lang="en-US"/>
          </a:p>
        </p:txBody>
      </p:sp>
    </p:spTree>
    <p:extLst>
      <p:ext uri="{BB962C8B-B14F-4D97-AF65-F5344CB8AC3E}">
        <p14:creationId xmlns:p14="http://schemas.microsoft.com/office/powerpoint/2010/main" val="379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My </a:t>
            </a:r>
            <a:r>
              <a:rPr lang="en-US" err="1">
                <a:cs typeface="Calibri"/>
              </a:rPr>
              <a:t>Phd</a:t>
            </a:r>
            <a:r>
              <a:rPr lang="en-US">
                <a:cs typeface="Calibri"/>
              </a:rPr>
              <a:t> research opened by interest in relational practice (poor </a:t>
            </a:r>
            <a:r>
              <a:rPr lang="en-US" err="1">
                <a:cs typeface="Calibri"/>
              </a:rPr>
              <a:t>alex</a:t>
            </a:r>
            <a:r>
              <a:rPr lang="en-US">
                <a:cs typeface="Calibri"/>
              </a:rPr>
              <a:t> has offered to join me in this </a:t>
            </a:r>
            <a:endParaRPr lang="en-US" err="1">
              <a:cs typeface="Calibri"/>
            </a:endParaRPr>
          </a:p>
          <a:p>
            <a:endParaRPr lang="en-US">
              <a:cs typeface="Calibri"/>
            </a:endParaRPr>
          </a:p>
          <a:p>
            <a:r>
              <a:rPr lang="en-US">
                <a:cs typeface="Calibri"/>
              </a:rPr>
              <a:t>recognized that the relational aspects of assessment were under-represented in the literature. In HE we hold the position of teacher and assessor and awarding body and this is unique. It did create dilemmas for me  as the affect relations occasionally in the transition (had to work hard at setting expectations and transparency). Generally, the literature was clear on the points above but less clear on the relational aspects of T,LA – arguably because its more difficult to measure and more difficult to </a:t>
            </a:r>
            <a:r>
              <a:rPr lang="en-US" err="1">
                <a:cs typeface="Calibri"/>
              </a:rPr>
              <a:t>standardise</a:t>
            </a:r>
            <a:endParaRPr lang="en-US">
              <a:ea typeface="Calibri"/>
              <a:cs typeface="Calibri"/>
            </a:endParaRPr>
          </a:p>
        </p:txBody>
      </p:sp>
      <p:sp>
        <p:nvSpPr>
          <p:cNvPr id="4" name="Slide Number Placeholder 3"/>
          <p:cNvSpPr>
            <a:spLocks noGrp="1"/>
          </p:cNvSpPr>
          <p:nvPr>
            <p:ph type="sldNum" sz="quarter" idx="5"/>
          </p:nvPr>
        </p:nvSpPr>
        <p:spPr/>
        <p:txBody>
          <a:bodyPr/>
          <a:lstStyle/>
          <a:p>
            <a:fld id="{1323162D-C934-47F8-A1AB-29B0FDD4DC41}" type="slidenum">
              <a:t>2</a:t>
            </a:fld>
            <a:endParaRPr lang="en-US"/>
          </a:p>
        </p:txBody>
      </p:sp>
    </p:spTree>
    <p:extLst>
      <p:ext uri="{BB962C8B-B14F-4D97-AF65-F5344CB8AC3E}">
        <p14:creationId xmlns:p14="http://schemas.microsoft.com/office/powerpoint/2010/main" val="322325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the dual role of teacher and 'assessor' in relation to H.S.A. is not usual in our secondary phase of education (and the additional role as moderator, since the reduction of course work and practical aspects of GCSE) became a focus I became curious about the change in relationship here (with a role change, what might the impact be?). Much of the discussion was around the nature of the assessment activity – a wider discussion on allowing the space for authentic and relevant types of assessment and the concern that teachers would be 'qualified' to judge objectively. </a:t>
            </a:r>
          </a:p>
        </p:txBody>
      </p:sp>
      <p:sp>
        <p:nvSpPr>
          <p:cNvPr id="4" name="Slide Number Placeholder 3"/>
          <p:cNvSpPr>
            <a:spLocks noGrp="1"/>
          </p:cNvSpPr>
          <p:nvPr>
            <p:ph type="sldNum" sz="quarter" idx="5"/>
          </p:nvPr>
        </p:nvSpPr>
        <p:spPr/>
        <p:txBody>
          <a:bodyPr/>
          <a:lstStyle/>
          <a:p>
            <a:fld id="{1323162D-C934-47F8-A1AB-29B0FDD4DC41}" type="slidenum">
              <a:rPr lang="en-US"/>
              <a:t>3</a:t>
            </a:fld>
            <a:endParaRPr lang="en-US"/>
          </a:p>
        </p:txBody>
      </p:sp>
    </p:spTree>
    <p:extLst>
      <p:ext uri="{BB962C8B-B14F-4D97-AF65-F5344CB8AC3E}">
        <p14:creationId xmlns:p14="http://schemas.microsoft.com/office/powerpoint/2010/main" val="388926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is the student teacher relationship important? Biesta explains that for education to happen it takes two! It takes 2 to tango! </a:t>
            </a:r>
          </a:p>
          <a:p>
            <a:endParaRPr lang="en-GB"/>
          </a:p>
          <a:p>
            <a:pPr marL="171450" indent="-171450">
              <a:buFont typeface="Arial" panose="020B0604020202020204" pitchFamily="34" charset="0"/>
              <a:buChar char="•"/>
            </a:pPr>
            <a:r>
              <a:rPr lang="en-GB"/>
              <a:t>For a long time, education has been understood by the activities that a </a:t>
            </a:r>
            <a:r>
              <a:rPr lang="en-GB" b="1"/>
              <a:t>teacher does </a:t>
            </a:r>
            <a:r>
              <a:rPr lang="en-GB"/>
              <a:t>and on the other hand the theories to try to understand what the one being educated is (</a:t>
            </a:r>
            <a:r>
              <a:rPr lang="en-GB" b="1"/>
              <a:t>learner activity)</a:t>
            </a:r>
            <a:r>
              <a:rPr lang="en-GB"/>
              <a:t> is doing </a:t>
            </a:r>
          </a:p>
          <a:p>
            <a:pPr marL="171450" indent="-171450">
              <a:buFont typeface="Arial" panose="020B0604020202020204" pitchFamily="34" charset="0"/>
              <a:buChar char="•"/>
            </a:pPr>
            <a:r>
              <a:rPr lang="en-GB"/>
              <a:t>Education is the interaction between the activities of the teacher and the activities of the one being educated. </a:t>
            </a:r>
          </a:p>
          <a:p>
            <a:pPr marL="171450" indent="-171450">
              <a:buFont typeface="Arial" panose="020B0604020202020204" pitchFamily="34" charset="0"/>
              <a:buChar char="•"/>
            </a:pPr>
            <a:r>
              <a:rPr lang="en-GB"/>
              <a:t>Between the two is a </a:t>
            </a:r>
            <a:r>
              <a:rPr lang="en-GB" b="1"/>
              <a:t>GAP – </a:t>
            </a:r>
            <a:r>
              <a:rPr lang="en-GB" b="0"/>
              <a:t>many argue that the </a:t>
            </a:r>
            <a:r>
              <a:rPr lang="en-GB" b="1"/>
              <a:t>ultimate aim of education is to narrow the gap </a:t>
            </a:r>
            <a:r>
              <a:rPr lang="en-GB" b="0"/>
              <a:t>between what the teacher can do/knows and what the one being educated knows/can do</a:t>
            </a:r>
          </a:p>
          <a:p>
            <a:pPr marL="171450" indent="-171450">
              <a:buFont typeface="Arial" panose="020B0604020202020204" pitchFamily="34" charset="0"/>
              <a:buChar char="•"/>
            </a:pPr>
            <a:endParaRPr lang="en-GB" b="0"/>
          </a:p>
          <a:p>
            <a:pPr marL="171450" indent="-171450">
              <a:buFont typeface="Arial" panose="020B0604020202020204" pitchFamily="34" charset="0"/>
              <a:buChar char="•"/>
            </a:pPr>
            <a:r>
              <a:rPr lang="en-GB" b="0"/>
              <a:t>The idea that education is the interaction between the activities of the educator and the one being educated sounds fair enough??? </a:t>
            </a:r>
          </a:p>
          <a:p>
            <a:pPr marL="171450" indent="-171450">
              <a:buFont typeface="Arial" panose="020B0604020202020204" pitchFamily="34" charset="0"/>
              <a:buChar char="•"/>
            </a:pPr>
            <a:r>
              <a:rPr lang="en-GB" b="0"/>
              <a:t>We can focus on the activities that each (the one educating and the one being educated) do </a:t>
            </a:r>
          </a:p>
          <a:p>
            <a:pPr marL="171450" indent="-171450">
              <a:buFont typeface="Arial" panose="020B0604020202020204" pitchFamily="34" charset="0"/>
              <a:buChar char="•"/>
            </a:pPr>
            <a:r>
              <a:rPr lang="en-GB" b="0"/>
              <a:t>However, Biesta asks us to take this ‘</a:t>
            </a:r>
            <a:r>
              <a:rPr lang="en-GB" b="1"/>
              <a:t>interaction’ really seriously </a:t>
            </a:r>
            <a:r>
              <a:rPr lang="en-GB" b="0"/>
              <a:t>and not ignore it. </a:t>
            </a:r>
          </a:p>
          <a:p>
            <a:endParaRPr lang="en-GB"/>
          </a:p>
        </p:txBody>
      </p:sp>
      <p:sp>
        <p:nvSpPr>
          <p:cNvPr id="4" name="Slide Number Placeholder 3"/>
          <p:cNvSpPr>
            <a:spLocks noGrp="1"/>
          </p:cNvSpPr>
          <p:nvPr>
            <p:ph type="sldNum" sz="quarter" idx="5"/>
          </p:nvPr>
        </p:nvSpPr>
        <p:spPr/>
        <p:txBody>
          <a:bodyPr/>
          <a:lstStyle/>
          <a:p>
            <a:fld id="{1323162D-C934-47F8-A1AB-29B0FDD4DC41}" type="slidenum">
              <a:rPr lang="en-GB" smtClean="0"/>
              <a:t>4</a:t>
            </a:fld>
            <a:endParaRPr lang="en-GB"/>
          </a:p>
        </p:txBody>
      </p:sp>
    </p:spTree>
    <p:extLst>
      <p:ext uri="{BB962C8B-B14F-4D97-AF65-F5344CB8AC3E}">
        <p14:creationId xmlns:p14="http://schemas.microsoft.com/office/powerpoint/2010/main" val="187317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We have Theories of teaching; Theories of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theory of education (according to Biesta) is the theory of the </a:t>
            </a:r>
            <a:r>
              <a:rPr lang="en-GB" b="1"/>
              <a:t>communicative interaction between the two </a:t>
            </a:r>
            <a:r>
              <a:rPr lang="en-GB"/>
              <a:t>– what’s going on in the 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Its not about the teacher and the learner or the separate activities that they are doing – its about the interaction/relationality between the two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If that is the case, then activities which seek to close the gap, could arguably limit the time and space for education to happen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If our communicative interaction is to transfer information from teacher to learner then you don’t want the message to change – narrow the gap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Teachers have two options - To negate the gap is to see your task as is to impact directly on the minds of their students – if its not successful then they can blame teacher or student (this is an easy option because it can be controlled and measurable and made to look linear)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Or acknowledge the existence of the gap – this is where meaning making is – if your aim is to craft shared meaning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When we see the practice of education as relational we are accepting that it is a social activity and requires participation. It’s risky for the teacher and the </a:t>
            </a:r>
            <a:r>
              <a:rPr lang="en-GB">
                <a:highlight>
                  <a:srgbClr val="FFFF00"/>
                </a:highlight>
              </a:rPr>
              <a:t>student as but recognises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highlight>
                  <a:srgbClr val="FFFF00"/>
                </a:highlight>
              </a:rPr>
              <a:t>The gap makes the opportunity for relation and meaning making happen – cant control the meaning for everyone as their experiences are different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p:txBody>
      </p:sp>
      <p:sp>
        <p:nvSpPr>
          <p:cNvPr id="4" name="Slide Number Placeholder 3"/>
          <p:cNvSpPr>
            <a:spLocks noGrp="1"/>
          </p:cNvSpPr>
          <p:nvPr>
            <p:ph type="sldNum" sz="quarter" idx="5"/>
          </p:nvPr>
        </p:nvSpPr>
        <p:spPr/>
        <p:txBody>
          <a:bodyPr/>
          <a:lstStyle/>
          <a:p>
            <a:fld id="{1323162D-C934-47F8-A1AB-29B0FDD4DC41}" type="slidenum">
              <a:rPr lang="en-GB" smtClean="0"/>
              <a:t>5</a:t>
            </a:fld>
            <a:endParaRPr lang="en-GB"/>
          </a:p>
        </p:txBody>
      </p:sp>
    </p:spTree>
    <p:extLst>
      <p:ext uri="{BB962C8B-B14F-4D97-AF65-F5344CB8AC3E}">
        <p14:creationId xmlns:p14="http://schemas.microsoft.com/office/powerpoint/2010/main" val="361034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1323162D-C934-47F8-A1AB-29B0FDD4DC41}" type="slidenum">
              <a:rPr lang="en-GB" smtClean="0"/>
              <a:t>6</a:t>
            </a:fld>
            <a:endParaRPr lang="en-GB"/>
          </a:p>
        </p:txBody>
      </p:sp>
    </p:spTree>
    <p:extLst>
      <p:ext uri="{BB962C8B-B14F-4D97-AF65-F5344CB8AC3E}">
        <p14:creationId xmlns:p14="http://schemas.microsoft.com/office/powerpoint/2010/main" val="375578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Introduced as a response to exams being cancelled during the Covid19 pandemic and the government U turn in relation to summer 2020 results. </a:t>
            </a:r>
          </a:p>
          <a:p>
            <a:pPr>
              <a:lnSpc>
                <a:spcPct val="90000"/>
              </a:lnSpc>
              <a:spcBef>
                <a:spcPts val="1000"/>
              </a:spcBef>
            </a:pPr>
            <a:endParaRPr lang="en-US"/>
          </a:p>
          <a:p>
            <a:pPr>
              <a:lnSpc>
                <a:spcPct val="90000"/>
              </a:lnSpc>
              <a:spcBef>
                <a:spcPts val="1000"/>
              </a:spcBef>
            </a:pPr>
            <a:r>
              <a:rPr lang="en-US"/>
              <a:t>The intention was that these teacher assessed grades (TAGs) were to be based on evidence produced by the students that could be externally quality assured. Only content that a </a:t>
            </a:r>
            <a:r>
              <a:rPr lang="en-US" err="1"/>
              <a:t>centre</a:t>
            </a:r>
            <a:r>
              <a:rPr lang="en-US"/>
              <a:t> had been able to teach was to be assessed, and a variety of types of evidence could be used to support the holistic judgements </a:t>
            </a:r>
            <a:r>
              <a:rPr lang="en-US" err="1"/>
              <a:t>centres</a:t>
            </a:r>
            <a:r>
              <a:rPr lang="en-US"/>
              <a:t> were asked to make. (Gov, 2022)</a:t>
            </a:r>
            <a:endParaRPr lang="en-US">
              <a:cs typeface="Calibri"/>
            </a:endParaRPr>
          </a:p>
          <a:p>
            <a:pPr>
              <a:lnSpc>
                <a:spcPct val="90000"/>
              </a:lnSpc>
              <a:spcBef>
                <a:spcPts val="1000"/>
              </a:spcBef>
            </a:pPr>
            <a:endParaRPr lang="en-US">
              <a:ea typeface="Calibri"/>
              <a:cs typeface="Calibri"/>
            </a:endParaRPr>
          </a:p>
          <a:p>
            <a:pPr>
              <a:lnSpc>
                <a:spcPct val="90000"/>
              </a:lnSpc>
              <a:spcBef>
                <a:spcPts val="1000"/>
              </a:spcBef>
              <a:spcAft>
                <a:spcPts val="800"/>
              </a:spcAft>
            </a:pPr>
            <a:r>
              <a:rPr lang="en-GB"/>
              <a:t>See if the shift in power of the judgement (high stakes) is moved from external sources to the teacher, what would happen to the teaching and learning relationship</a:t>
            </a:r>
            <a:endParaRPr lang="en-US"/>
          </a:p>
          <a:p>
            <a:pPr>
              <a:lnSpc>
                <a:spcPct val="90000"/>
              </a:lnSpc>
              <a:spcBef>
                <a:spcPts val="1000"/>
              </a:spcBef>
              <a:spcAft>
                <a:spcPts val="800"/>
              </a:spcAft>
            </a:pPr>
            <a:r>
              <a:rPr lang="en-GB"/>
              <a:t>When high stakes assessment became part of the teaching and  learning process during the pandemic, we wanted to capture how the teacher – student was evolving</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323162D-C934-47F8-A1AB-29B0FDD4DC41}" type="slidenum">
              <a:rPr lang="en-US"/>
              <a:t>7</a:t>
            </a:fld>
            <a:endParaRPr lang="en-US"/>
          </a:p>
        </p:txBody>
      </p:sp>
    </p:spTree>
    <p:extLst>
      <p:ext uri="{BB962C8B-B14F-4D97-AF65-F5344CB8AC3E}">
        <p14:creationId xmlns:p14="http://schemas.microsoft.com/office/powerpoint/2010/main" val="106804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323162D-C934-47F8-A1AB-29B0FDD4DC41}" type="slidenum">
              <a:rPr lang="en-GB" smtClean="0"/>
              <a:t>11</a:t>
            </a:fld>
            <a:endParaRPr lang="en-GB"/>
          </a:p>
        </p:txBody>
      </p:sp>
    </p:spTree>
    <p:extLst>
      <p:ext uri="{BB962C8B-B14F-4D97-AF65-F5344CB8AC3E}">
        <p14:creationId xmlns:p14="http://schemas.microsoft.com/office/powerpoint/2010/main" val="184129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Bill Lucas – opportunity to rethink assessment. </a:t>
            </a:r>
          </a:p>
          <a:p>
            <a:endParaRPr lang="en-US">
              <a:cs typeface="Calibri"/>
            </a:endParaRPr>
          </a:p>
          <a:p>
            <a:r>
              <a:rPr lang="en-US">
                <a:cs typeface="Calibri"/>
              </a:rPr>
              <a:t>Educators highlighting there is a focus on teaching to the test during Covid19. </a:t>
            </a:r>
          </a:p>
          <a:p>
            <a:r>
              <a:rPr lang="en-US">
                <a:cs typeface="Calibri"/>
              </a:rPr>
              <a:t>Rethinking assessment wants to strengthen the link between teaching, learning and assessment. When assessment is disjointed – challenge / enjoyment / engagement shifts. </a:t>
            </a:r>
          </a:p>
          <a:p>
            <a:endParaRPr lang="en-US">
              <a:cs typeface="Calibri"/>
            </a:endParaRPr>
          </a:p>
          <a:p>
            <a:r>
              <a:rPr lang="en-US">
                <a:cs typeface="Calibri"/>
              </a:rPr>
              <a:t>66 pieces of evidence</a:t>
            </a:r>
          </a:p>
          <a:p>
            <a:r>
              <a:rPr lang="en-US">
                <a:cs typeface="Calibri"/>
              </a:rPr>
              <a:t>Teachers noticed students were fully engaged or contrastingly fully invested in the process. </a:t>
            </a:r>
          </a:p>
        </p:txBody>
      </p:sp>
      <p:sp>
        <p:nvSpPr>
          <p:cNvPr id="4" name="Slide Number Placeholder 3"/>
          <p:cNvSpPr>
            <a:spLocks noGrp="1"/>
          </p:cNvSpPr>
          <p:nvPr>
            <p:ph type="sldNum" sz="quarter" idx="5"/>
          </p:nvPr>
        </p:nvSpPr>
        <p:spPr/>
        <p:txBody>
          <a:bodyPr/>
          <a:lstStyle/>
          <a:p>
            <a:fld id="{1323162D-C934-47F8-A1AB-29B0FDD4DC41}" type="slidenum">
              <a:rPr lang="en-US"/>
              <a:t>15</a:t>
            </a:fld>
            <a:endParaRPr lang="en-US"/>
          </a:p>
        </p:txBody>
      </p:sp>
    </p:spTree>
    <p:extLst>
      <p:ext uri="{BB962C8B-B14F-4D97-AF65-F5344CB8AC3E}">
        <p14:creationId xmlns:p14="http://schemas.microsoft.com/office/powerpoint/2010/main" val="322932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33B5-A262-4960-AEAE-93DB3FA8A4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4C9B986-DDD0-49D2-8A8E-F9E6E917E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C10CA97-A6CA-44B9-B265-BCA47376618B}"/>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5" name="Footer Placeholder 4">
            <a:extLst>
              <a:ext uri="{FF2B5EF4-FFF2-40B4-BE49-F238E27FC236}">
                <a16:creationId xmlns:a16="http://schemas.microsoft.com/office/drawing/2014/main" id="{19BAF4C2-68E9-49EF-8D06-D105DF8C6D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1FBD09-981C-46DD-80F4-E1FBD25C6F35}"/>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401833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3937-2C7C-4E21-91B4-169108AA35C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5E8FD64-952C-4BFA-AB5E-4415F942C15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9E8A5D-AEF3-409B-A30E-3522A622B233}"/>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5" name="Footer Placeholder 4">
            <a:extLst>
              <a:ext uri="{FF2B5EF4-FFF2-40B4-BE49-F238E27FC236}">
                <a16:creationId xmlns:a16="http://schemas.microsoft.com/office/drawing/2014/main" id="{CD83DBC2-8C26-4565-9335-43DCA05BC3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94A2F-797C-4D38-AC2F-76F6A87FD219}"/>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6461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FE00A-614F-4BE1-9ED4-44E08707EE7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7697208-24B1-43F7-AE63-489E215805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EB10E19-BE4D-45AB-9C69-D1D5B4C1F1BE}"/>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5" name="Footer Placeholder 4">
            <a:extLst>
              <a:ext uri="{FF2B5EF4-FFF2-40B4-BE49-F238E27FC236}">
                <a16:creationId xmlns:a16="http://schemas.microsoft.com/office/drawing/2014/main" id="{51BAD73E-BFFC-483C-B13C-9F1F6E5BA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0FBDDC-2642-4954-8C08-E86543B52AC9}"/>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248638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68AF-F1D5-4CD5-B4E4-4F89001FF15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02BB8CA-3732-4357-ADC6-4414D4CFADF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8D429F-0C5B-4AD2-9414-AAB2438EC1FD}"/>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5" name="Footer Placeholder 4">
            <a:extLst>
              <a:ext uri="{FF2B5EF4-FFF2-40B4-BE49-F238E27FC236}">
                <a16:creationId xmlns:a16="http://schemas.microsoft.com/office/drawing/2014/main" id="{956AF147-202A-481D-B22E-462FEF99B0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7448C6-26BA-441D-8B5B-0849A0BCA210}"/>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143955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FD7E-E298-4861-AB63-C976A0CA828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0CEC458-0A45-49C8-B86E-05C968AD4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8322AF-708A-40CF-BD30-7349ECF42B75}"/>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5" name="Footer Placeholder 4">
            <a:extLst>
              <a:ext uri="{FF2B5EF4-FFF2-40B4-BE49-F238E27FC236}">
                <a16:creationId xmlns:a16="http://schemas.microsoft.com/office/drawing/2014/main" id="{3C876A41-5AFF-49C6-AD12-8EDE6D8DC8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563E48-7759-4E3F-BE53-63214034B27A}"/>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295566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D455-D963-4458-A32B-A577FDBDFB1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EA7F40E-75C4-4E8C-AF23-4DC1BDD7B1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4D4E84C-3A4D-4F85-B65E-B3B95DC7B4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6420A10-6512-4215-BD92-0BDB2665B876}"/>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6" name="Footer Placeholder 5">
            <a:extLst>
              <a:ext uri="{FF2B5EF4-FFF2-40B4-BE49-F238E27FC236}">
                <a16:creationId xmlns:a16="http://schemas.microsoft.com/office/drawing/2014/main" id="{0123DB02-6829-41A4-9497-B8C24269B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0746EA-22AE-4CA3-A518-45A70186DD31}"/>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171524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4F12-1A56-4AB2-9A73-BAA773F6F42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3617050-9966-4DE4-AA93-D59E75F9D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C4C3640-F03E-4AB7-8527-DEEFA78216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392E04-8EFE-45D1-B0DC-94CAECDDB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7D91306-FDDE-4952-8BB8-D5BCEE382A1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1AF7241-F205-4850-86C3-25B2FEE9E237}"/>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8" name="Footer Placeholder 7">
            <a:extLst>
              <a:ext uri="{FF2B5EF4-FFF2-40B4-BE49-F238E27FC236}">
                <a16:creationId xmlns:a16="http://schemas.microsoft.com/office/drawing/2014/main" id="{98A7D1FB-3F1D-4798-97DA-AA77467CC9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DF2EA7-CCEB-419D-858F-76F528AE1CB5}"/>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10062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ABC-99B9-45F0-BE00-FC94A7BD1C6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FC79036-41A3-43A0-B42E-1CA3A80ACA3D}"/>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4" name="Footer Placeholder 3">
            <a:extLst>
              <a:ext uri="{FF2B5EF4-FFF2-40B4-BE49-F238E27FC236}">
                <a16:creationId xmlns:a16="http://schemas.microsoft.com/office/drawing/2014/main" id="{6811D6DE-BF09-45CF-9EE9-CF6D0A9237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70691F-C7BF-4ADB-8A38-929B865778F8}"/>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40200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A91DF-DDFF-4F17-8817-1F38E9C97254}"/>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3" name="Footer Placeholder 2">
            <a:extLst>
              <a:ext uri="{FF2B5EF4-FFF2-40B4-BE49-F238E27FC236}">
                <a16:creationId xmlns:a16="http://schemas.microsoft.com/office/drawing/2014/main" id="{BED4EC9B-D395-4BC5-8970-5B0DF1E375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B6EEC8-F6A1-4533-B3B0-416C84979D34}"/>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267693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FFCE-469B-4497-BF6C-5A1B73E8C5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E6460A0-4AF8-41A3-81C1-8EC5742247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076C2B2-6278-47F5-8F59-53B6BFBBB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C71A12-B8F1-4924-97C9-5C4B54413E6A}"/>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6" name="Footer Placeholder 5">
            <a:extLst>
              <a:ext uri="{FF2B5EF4-FFF2-40B4-BE49-F238E27FC236}">
                <a16:creationId xmlns:a16="http://schemas.microsoft.com/office/drawing/2014/main" id="{2E945AD3-20A8-4E22-9035-500671315C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EE0C8C-14E2-4035-8630-565C7966C0D8}"/>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417680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10D7-4AC8-48FC-B16B-C3148EF44F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8B04DEC-85DF-4503-8067-9A8B0B568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4E21DF-EC79-4D89-9CEB-996D007DE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F6EFB2-0154-4BCC-9576-2AAB00B878BE}"/>
              </a:ext>
            </a:extLst>
          </p:cNvPr>
          <p:cNvSpPr>
            <a:spLocks noGrp="1"/>
          </p:cNvSpPr>
          <p:nvPr>
            <p:ph type="dt" sz="half" idx="10"/>
          </p:nvPr>
        </p:nvSpPr>
        <p:spPr/>
        <p:txBody>
          <a:bodyPr/>
          <a:lstStyle/>
          <a:p>
            <a:fld id="{FA9B9C6D-7C0F-4B33-987E-51A6800A9621}" type="datetimeFigureOut">
              <a:rPr lang="en-GB" smtClean="0"/>
              <a:t>14/12/2022</a:t>
            </a:fld>
            <a:endParaRPr lang="en-GB"/>
          </a:p>
        </p:txBody>
      </p:sp>
      <p:sp>
        <p:nvSpPr>
          <p:cNvPr id="6" name="Footer Placeholder 5">
            <a:extLst>
              <a:ext uri="{FF2B5EF4-FFF2-40B4-BE49-F238E27FC236}">
                <a16:creationId xmlns:a16="http://schemas.microsoft.com/office/drawing/2014/main" id="{85BA46D2-B261-494C-8476-3430720846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DB1E86-7323-4827-B858-C6D9A16A5775}"/>
              </a:ext>
            </a:extLst>
          </p:cNvPr>
          <p:cNvSpPr>
            <a:spLocks noGrp="1"/>
          </p:cNvSpPr>
          <p:nvPr>
            <p:ph type="sldNum" sz="quarter" idx="12"/>
          </p:nvPr>
        </p:nvSpPr>
        <p:spPr/>
        <p:txBody>
          <a:bodyPr/>
          <a:lstStyle/>
          <a:p>
            <a:fld id="{FA1D61F6-FBFE-4C21-997E-0FB22DD2B3AF}" type="slidenum">
              <a:rPr lang="en-GB" smtClean="0"/>
              <a:t>‹#›</a:t>
            </a:fld>
            <a:endParaRPr lang="en-GB"/>
          </a:p>
        </p:txBody>
      </p:sp>
    </p:spTree>
    <p:extLst>
      <p:ext uri="{BB962C8B-B14F-4D97-AF65-F5344CB8AC3E}">
        <p14:creationId xmlns:p14="http://schemas.microsoft.com/office/powerpoint/2010/main" val="286784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326F3D-CFD6-46BD-8B6E-7958C76A6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516ED39-41C4-475A-BA0A-6EE79EF96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8A5984-16A4-43D2-955A-C91E72302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B9C6D-7C0F-4B33-987E-51A6800A9621}" type="datetimeFigureOut">
              <a:rPr lang="en-GB" smtClean="0"/>
              <a:t>14/12/2022</a:t>
            </a:fld>
            <a:endParaRPr lang="en-GB"/>
          </a:p>
        </p:txBody>
      </p:sp>
      <p:sp>
        <p:nvSpPr>
          <p:cNvPr id="5" name="Footer Placeholder 4">
            <a:extLst>
              <a:ext uri="{FF2B5EF4-FFF2-40B4-BE49-F238E27FC236}">
                <a16:creationId xmlns:a16="http://schemas.microsoft.com/office/drawing/2014/main" id="{04121319-55DC-41F8-9AE9-80695544B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F480E-B311-4FE4-8310-CFF638CFAA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D61F6-FBFE-4C21-997E-0FB22DD2B3AF}" type="slidenum">
              <a:rPr lang="en-GB" smtClean="0"/>
              <a:t>‹#›</a:t>
            </a:fld>
            <a:endParaRPr lang="en-GB"/>
          </a:p>
        </p:txBody>
      </p:sp>
    </p:spTree>
    <p:extLst>
      <p:ext uri="{BB962C8B-B14F-4D97-AF65-F5344CB8AC3E}">
        <p14:creationId xmlns:p14="http://schemas.microsoft.com/office/powerpoint/2010/main" val="2063354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ites.google.com/view/pedagogyofrelation/ho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rethinkingassessment.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617860-2891-A2FE-6461-8660834D18D1}"/>
              </a:ext>
            </a:extLst>
          </p:cNvPr>
          <p:cNvPicPr>
            <a:picLocks noChangeAspect="1"/>
          </p:cNvPicPr>
          <p:nvPr/>
        </p:nvPicPr>
        <p:blipFill rotWithShape="1">
          <a:blip r:embed="rId3"/>
          <a:srcRect l="3574" t="10098" r="5515" b="-2"/>
          <a:stretch/>
        </p:blipFill>
        <p:spPr>
          <a:xfrm>
            <a:off x="3523488" y="10"/>
            <a:ext cx="8668512" cy="6857990"/>
          </a:xfrm>
          <a:prstGeom prst="rect">
            <a:avLst/>
          </a:prstGeom>
        </p:spPr>
      </p:pic>
      <p:sp>
        <p:nvSpPr>
          <p:cNvPr id="40"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C59D7-2AEA-444F-AA39-6CBA7F8F7983}"/>
              </a:ext>
            </a:extLst>
          </p:cNvPr>
          <p:cNvSpPr>
            <a:spLocks noGrp="1"/>
          </p:cNvSpPr>
          <p:nvPr>
            <p:ph type="ctrTitle"/>
          </p:nvPr>
        </p:nvSpPr>
        <p:spPr>
          <a:xfrm>
            <a:off x="477981" y="1122363"/>
            <a:ext cx="4023360" cy="3204134"/>
          </a:xfrm>
        </p:spPr>
        <p:txBody>
          <a:bodyPr anchor="b">
            <a:normAutofit/>
          </a:bodyPr>
          <a:lstStyle/>
          <a:p>
            <a:pPr algn="l"/>
            <a:r>
              <a:rPr lang="en-US" sz="4400"/>
              <a:t>Teacher assessed grades and the student-teacher relationship</a:t>
            </a:r>
            <a:endParaRPr lang="en-GB" sz="4400"/>
          </a:p>
        </p:txBody>
      </p:sp>
      <p:sp>
        <p:nvSpPr>
          <p:cNvPr id="3" name="Subtitle 2">
            <a:extLst>
              <a:ext uri="{FF2B5EF4-FFF2-40B4-BE49-F238E27FC236}">
                <a16:creationId xmlns:a16="http://schemas.microsoft.com/office/drawing/2014/main" id="{9049E1CD-B6FE-4013-8FCA-0DA09D87E2C8}"/>
              </a:ext>
            </a:extLst>
          </p:cNvPr>
          <p:cNvSpPr>
            <a:spLocks noGrp="1"/>
          </p:cNvSpPr>
          <p:nvPr>
            <p:ph type="subTitle" idx="1"/>
          </p:nvPr>
        </p:nvSpPr>
        <p:spPr>
          <a:xfrm>
            <a:off x="477980" y="4872922"/>
            <a:ext cx="4023359" cy="1208141"/>
          </a:xfrm>
        </p:spPr>
        <p:txBody>
          <a:bodyPr>
            <a:normAutofit/>
          </a:bodyPr>
          <a:lstStyle/>
          <a:p>
            <a:pPr algn="l"/>
            <a:r>
              <a:rPr lang="en-GB" sz="2000"/>
              <a:t>Kate Duffy &amp; Alex Brown</a:t>
            </a:r>
          </a:p>
        </p:txBody>
      </p:sp>
      <p:sp>
        <p:nvSpPr>
          <p:cNvPr id="41"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Logo, company name&#10;&#10;Description automatically generated">
            <a:extLst>
              <a:ext uri="{FF2B5EF4-FFF2-40B4-BE49-F238E27FC236}">
                <a16:creationId xmlns:a16="http://schemas.microsoft.com/office/drawing/2014/main" id="{4B76A57E-2117-9A87-AB96-A7A6CE4F8C40}"/>
              </a:ext>
            </a:extLst>
          </p:cNvPr>
          <p:cNvPicPr>
            <a:picLocks noChangeAspect="1"/>
          </p:cNvPicPr>
          <p:nvPr/>
        </p:nvPicPr>
        <p:blipFill>
          <a:blip r:embed="rId4"/>
          <a:stretch>
            <a:fillRect/>
          </a:stretch>
        </p:blipFill>
        <p:spPr>
          <a:xfrm>
            <a:off x="637309" y="5660593"/>
            <a:ext cx="1828800" cy="856958"/>
          </a:xfrm>
          <a:prstGeom prst="rect">
            <a:avLst/>
          </a:prstGeom>
        </p:spPr>
      </p:pic>
    </p:spTree>
    <p:extLst>
      <p:ext uri="{BB962C8B-B14F-4D97-AF65-F5344CB8AC3E}">
        <p14:creationId xmlns:p14="http://schemas.microsoft.com/office/powerpoint/2010/main" val="2026818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6AFEA-E1CF-511C-6A6A-46ED8FCA55E2}"/>
              </a:ext>
            </a:extLst>
          </p:cNvPr>
          <p:cNvSpPr>
            <a:spLocks noGrp="1"/>
          </p:cNvSpPr>
          <p:nvPr>
            <p:ph type="title"/>
          </p:nvPr>
        </p:nvSpPr>
        <p:spPr>
          <a:xfrm>
            <a:off x="838200" y="365125"/>
            <a:ext cx="10515600" cy="1325563"/>
          </a:xfrm>
        </p:spPr>
        <p:txBody>
          <a:bodyPr>
            <a:normAutofit/>
          </a:bodyPr>
          <a:lstStyle/>
          <a:p>
            <a:br>
              <a:rPr lang="en-GB" sz="4200" dirty="0"/>
            </a:br>
            <a:r>
              <a:rPr lang="en-GB" sz="4200" dirty="0"/>
              <a:t>Narrative Collection &amp; Interpretation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73409D-6488-33F7-0BD8-566CAD3D347C}"/>
              </a:ext>
            </a:extLst>
          </p:cNvPr>
          <p:cNvSpPr>
            <a:spLocks noGrp="1"/>
          </p:cNvSpPr>
          <p:nvPr>
            <p:ph idx="1"/>
          </p:nvPr>
        </p:nvSpPr>
        <p:spPr>
          <a:xfrm>
            <a:off x="477253" y="1929384"/>
            <a:ext cx="11478125" cy="4251960"/>
          </a:xfrm>
        </p:spPr>
        <p:txBody>
          <a:bodyPr vert="horz" lIns="91440" tIns="45720" rIns="91440" bIns="45720" rtlCol="0" anchor="t">
            <a:normAutofit lnSpcReduction="10000"/>
          </a:bodyPr>
          <a:lstStyle/>
          <a:p>
            <a:pPr marL="0" indent="0">
              <a:buNone/>
            </a:pPr>
            <a:r>
              <a:rPr lang="en-GB" sz="1700" dirty="0"/>
              <a:t> Collected using Qualtrics programme </a:t>
            </a:r>
            <a:endParaRPr lang="en-GB" sz="1700" dirty="0">
              <a:ea typeface="+mn-lt"/>
              <a:cs typeface="+mn-lt"/>
            </a:endParaRPr>
          </a:p>
          <a:p>
            <a:pPr marL="0" indent="0">
              <a:buNone/>
            </a:pPr>
            <a:r>
              <a:rPr lang="en-GB" sz="1800" b="1" dirty="0">
                <a:ea typeface="+mn-lt"/>
                <a:cs typeface="+mn-lt"/>
              </a:rPr>
              <a:t>Question: </a:t>
            </a:r>
          </a:p>
          <a:p>
            <a:pPr marL="0" indent="0">
              <a:buNone/>
            </a:pPr>
            <a:r>
              <a:rPr lang="en-GB" sz="1800" b="1" dirty="0">
                <a:ea typeface="+mn-lt"/>
                <a:cs typeface="+mn-lt"/>
              </a:rPr>
              <a:t> In relation to the teacher assessment which is replacing high-stakes testing in 2020/21 - In what ways do you feel it has affected the nature of the teacher-student relationship? Please draw upon examples if you are able to.</a:t>
            </a:r>
            <a:endParaRPr lang="en-GB" sz="1800">
              <a:cs typeface="Calibri"/>
            </a:endParaRPr>
          </a:p>
          <a:p>
            <a:pPr marL="0" indent="0">
              <a:buNone/>
            </a:pPr>
            <a:endParaRPr lang="en-GB" sz="1700">
              <a:ea typeface="+mn-lt"/>
              <a:cs typeface="+mn-lt"/>
            </a:endParaRPr>
          </a:p>
          <a:p>
            <a:pPr marL="514350" indent="-514350">
              <a:buAutoNum type="alphaLcParenR"/>
            </a:pPr>
            <a:r>
              <a:rPr lang="en-GB" sz="1700" dirty="0">
                <a:ea typeface="+mn-lt"/>
                <a:cs typeface="+mn-lt"/>
              </a:rPr>
              <a:t>38 contributions gathered in April 2021</a:t>
            </a:r>
            <a:endParaRPr lang="en-US" sz="1700" dirty="0">
              <a:ea typeface="+mn-lt"/>
              <a:cs typeface="+mn-lt"/>
            </a:endParaRPr>
          </a:p>
          <a:p>
            <a:pPr marL="514350" indent="-514350">
              <a:buAutoNum type="alphaLcParenR"/>
            </a:pPr>
            <a:r>
              <a:rPr lang="en-GB" sz="1700" dirty="0">
                <a:cs typeface="Calibri"/>
              </a:rPr>
              <a:t>23 participants were in roles leading the TAG </a:t>
            </a:r>
          </a:p>
          <a:p>
            <a:pPr marL="514350" indent="-514350">
              <a:buAutoNum type="alphaLcParenR"/>
            </a:pPr>
            <a:r>
              <a:rPr lang="en-GB" sz="1700" dirty="0">
                <a:ea typeface="+mn-lt"/>
                <a:cs typeface="+mn-lt"/>
              </a:rPr>
              <a:t>31 were teaching post GCSE qualifications (A Level and vocational) </a:t>
            </a:r>
          </a:p>
          <a:p>
            <a:pPr marL="514350" indent="-514350">
              <a:buAutoNum type="alphaLcParenR"/>
            </a:pPr>
            <a:r>
              <a:rPr lang="en-GB" sz="1700" dirty="0">
                <a:ea typeface="+mn-lt"/>
                <a:cs typeface="+mn-lt"/>
              </a:rPr>
              <a:t>31 had been teaching for more than 6 years. </a:t>
            </a:r>
          </a:p>
          <a:p>
            <a:pPr marL="0" indent="0">
              <a:buNone/>
            </a:pPr>
            <a:endParaRPr lang="en-GB" sz="1700">
              <a:ea typeface="+mn-lt"/>
              <a:cs typeface="+mn-lt"/>
            </a:endParaRPr>
          </a:p>
          <a:p>
            <a:pPr marL="0" indent="0">
              <a:buNone/>
            </a:pPr>
            <a:r>
              <a:rPr lang="en-GB" sz="2400" dirty="0">
                <a:cs typeface="Calibri" panose="020F0502020204030204"/>
              </a:rPr>
              <a:t>Researcher transforms these subjective constructions to re-present them more objectively (</a:t>
            </a:r>
            <a:r>
              <a:rPr lang="en-GB" sz="2400" dirty="0" err="1">
                <a:cs typeface="Calibri" panose="020F0502020204030204"/>
              </a:rPr>
              <a:t>Titchen</a:t>
            </a:r>
            <a:r>
              <a:rPr lang="en-GB" sz="2400" dirty="0">
                <a:cs typeface="Calibri" panose="020F0502020204030204"/>
              </a:rPr>
              <a:t> &amp; Hobson 2011) </a:t>
            </a:r>
          </a:p>
          <a:p>
            <a:endParaRPr lang="en-GB" sz="1700">
              <a:cs typeface="Calibri" panose="020F0502020204030204"/>
            </a:endParaRPr>
          </a:p>
        </p:txBody>
      </p:sp>
    </p:spTree>
    <p:extLst>
      <p:ext uri="{BB962C8B-B14F-4D97-AF65-F5344CB8AC3E}">
        <p14:creationId xmlns:p14="http://schemas.microsoft.com/office/powerpoint/2010/main" val="16942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D819-0875-4C62-D2CE-5DA45417070F}"/>
              </a:ext>
            </a:extLst>
          </p:cNvPr>
          <p:cNvSpPr>
            <a:spLocks noGrp="1"/>
          </p:cNvSpPr>
          <p:nvPr>
            <p:ph type="title"/>
          </p:nvPr>
        </p:nvSpPr>
        <p:spPr>
          <a:xfrm>
            <a:off x="648929" y="629266"/>
            <a:ext cx="3667039" cy="5506358"/>
          </a:xfrm>
        </p:spPr>
        <p:txBody>
          <a:bodyPr>
            <a:normAutofit/>
          </a:bodyPr>
          <a:lstStyle/>
          <a:p>
            <a:r>
              <a:rPr lang="en-GB" sz="4000" b="1">
                <a:cs typeface="Calibri Light"/>
              </a:rPr>
              <a:t>The continuum of relation </a:t>
            </a:r>
            <a:endParaRPr lang="en-GB" sz="4000">
              <a:cs typeface="Calibri Light"/>
            </a:endParaRPr>
          </a:p>
        </p:txBody>
      </p:sp>
      <p:sp>
        <p:nvSpPr>
          <p:cNvPr id="20" name="Rectangle 1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7094D76-5F25-87B1-93B1-6672C724AE1F}"/>
              </a:ext>
            </a:extLst>
          </p:cNvPr>
          <p:cNvGraphicFramePr>
            <a:graphicFrameLocks noGrp="1"/>
          </p:cNvGraphicFramePr>
          <p:nvPr>
            <p:ph idx="1"/>
            <p:extLst>
              <p:ext uri="{D42A27DB-BD31-4B8C-83A1-F6EECF244321}">
                <p14:modId xmlns:p14="http://schemas.microsoft.com/office/powerpoint/2010/main" val="435473836"/>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99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AC33F-6386-905B-D3E0-718EED81CFD1}"/>
              </a:ext>
            </a:extLst>
          </p:cNvPr>
          <p:cNvSpPr>
            <a:spLocks noGrp="1"/>
          </p:cNvSpPr>
          <p:nvPr>
            <p:ph type="body" idx="1"/>
          </p:nvPr>
        </p:nvSpPr>
        <p:spPr>
          <a:xfrm>
            <a:off x="195111" y="1384887"/>
            <a:ext cx="3866367" cy="1500187"/>
          </a:xfrm>
        </p:spPr>
        <p:txBody>
          <a:bodyPr vert="horz" lIns="91440" tIns="45720" rIns="91440" bIns="45720" rtlCol="0" anchor="t">
            <a:noAutofit/>
          </a:bodyPr>
          <a:lstStyle/>
          <a:p>
            <a:r>
              <a:rPr lang="en-US" sz="4800" b="1">
                <a:cs typeface="Calibri"/>
              </a:rPr>
              <a:t>Autonomous Demotivation</a:t>
            </a:r>
          </a:p>
        </p:txBody>
      </p:sp>
      <p:sp>
        <p:nvSpPr>
          <p:cNvPr id="4" name="Arrow: Left-Right 3">
            <a:extLst>
              <a:ext uri="{FF2B5EF4-FFF2-40B4-BE49-F238E27FC236}">
                <a16:creationId xmlns:a16="http://schemas.microsoft.com/office/drawing/2014/main" id="{851D41DA-0E19-9955-DACD-5DF2258EDBB0}"/>
              </a:ext>
            </a:extLst>
          </p:cNvPr>
          <p:cNvSpPr/>
          <p:nvPr/>
        </p:nvSpPr>
        <p:spPr>
          <a:xfrm>
            <a:off x="151356" y="2766164"/>
            <a:ext cx="11899725" cy="855944"/>
          </a:xfrm>
          <a:prstGeom prst="lef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2D26AC7-7030-3B16-D7D4-3CA5F5963666}"/>
              </a:ext>
            </a:extLst>
          </p:cNvPr>
          <p:cNvSpPr txBox="1">
            <a:spLocks/>
          </p:cNvSpPr>
          <p:nvPr/>
        </p:nvSpPr>
        <p:spPr>
          <a:xfrm>
            <a:off x="7831813" y="3677151"/>
            <a:ext cx="4409161" cy="169851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5400" b="1">
                <a:cs typeface="Calibri"/>
              </a:rPr>
              <a:t>Active involvement in assessment </a:t>
            </a:r>
            <a:endParaRPr lang="en-US"/>
          </a:p>
        </p:txBody>
      </p:sp>
      <p:sp>
        <p:nvSpPr>
          <p:cNvPr id="7" name="Title 6">
            <a:extLst>
              <a:ext uri="{FF2B5EF4-FFF2-40B4-BE49-F238E27FC236}">
                <a16:creationId xmlns:a16="http://schemas.microsoft.com/office/drawing/2014/main" id="{C2ABC7A3-8C26-2B5F-3F41-CF3208CFBEF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6924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2BD03-6B99-979F-16F5-C2FA8249B04E}"/>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solidFill>
                  <a:schemeClr val="tx1"/>
                </a:solidFill>
                <a:latin typeface="+mj-lt"/>
                <a:ea typeface="+mj-ea"/>
                <a:cs typeface="+mj-cs"/>
              </a:rPr>
              <a:t>Autonomous Demotivation </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a:extLst>
              <a:ext uri="{FF2B5EF4-FFF2-40B4-BE49-F238E27FC236}">
                <a16:creationId xmlns:a16="http://schemas.microsoft.com/office/drawing/2014/main" id="{8A29155C-87C4-FF2C-A89D-0701DF327DB1}"/>
              </a:ext>
            </a:extLst>
          </p:cNvPr>
          <p:cNvGraphicFramePr>
            <a:graphicFrameLocks noGrp="1"/>
          </p:cNvGraphicFramePr>
          <p:nvPr>
            <p:ph sz="half" idx="2"/>
            <p:extLst>
              <p:ext uri="{D42A27DB-BD31-4B8C-83A1-F6EECF244321}">
                <p14:modId xmlns:p14="http://schemas.microsoft.com/office/powerpoint/2010/main" val="146200186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84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8AE6A-6AD8-2462-52B9-7D30570E823F}"/>
              </a:ext>
            </a:extLst>
          </p:cNvPr>
          <p:cNvSpPr>
            <a:spLocks noGrp="1"/>
          </p:cNvSpPr>
          <p:nvPr>
            <p:ph type="title"/>
          </p:nvPr>
        </p:nvSpPr>
        <p:spPr>
          <a:xfrm>
            <a:off x="572493" y="238539"/>
            <a:ext cx="11047013" cy="1434415"/>
          </a:xfrm>
        </p:spPr>
        <p:txBody>
          <a:bodyPr anchor="b">
            <a:normAutofit/>
          </a:bodyPr>
          <a:lstStyle/>
          <a:p>
            <a:pPr algn="ctr"/>
            <a:r>
              <a:rPr lang="en-US" sz="5400" b="1">
                <a:cs typeface="Calibri Light"/>
              </a:rPr>
              <a:t>Autonomous Demotivation   </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descr="Icon&#10;&#10;Description automatically generated">
            <a:extLst>
              <a:ext uri="{FF2B5EF4-FFF2-40B4-BE49-F238E27FC236}">
                <a16:creationId xmlns:a16="http://schemas.microsoft.com/office/drawing/2014/main" id="{78CE9A63-1554-1778-44C6-9E585709A7D5}"/>
              </a:ext>
            </a:extLst>
          </p:cNvPr>
          <p:cNvPicPr>
            <a:picLocks noChangeAspect="1"/>
          </p:cNvPicPr>
          <p:nvPr/>
        </p:nvPicPr>
        <p:blipFill rotWithShape="1">
          <a:blip r:embed="rId2"/>
          <a:srcRect l="37341" r="13097"/>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13" name="TextBox 12">
            <a:extLst>
              <a:ext uri="{FF2B5EF4-FFF2-40B4-BE49-F238E27FC236}">
                <a16:creationId xmlns:a16="http://schemas.microsoft.com/office/drawing/2014/main" id="{B40E56FB-AE4E-5D89-3D50-FBAE786D0BD9}"/>
              </a:ext>
            </a:extLst>
          </p:cNvPr>
          <p:cNvSpPr txBox="1"/>
          <p:nvPr/>
        </p:nvSpPr>
        <p:spPr>
          <a:xfrm>
            <a:off x="4620016" y="1999989"/>
            <a:ext cx="734651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i="1"/>
              <a:t>Although some students felt less need to try as assumed teachers will just give them a high grade</a:t>
            </a:r>
            <a:r>
              <a:rPr lang="en-GB"/>
              <a:t>.</a:t>
            </a:r>
          </a:p>
          <a:p>
            <a:pPr algn="ctr"/>
            <a:endParaRPr lang="en-GB"/>
          </a:p>
          <a:p>
            <a:pPr algn="ctr"/>
            <a:endParaRPr lang="en-GB"/>
          </a:p>
          <a:p>
            <a:pPr algn="ctr"/>
            <a:r>
              <a:rPr lang="en-GB" i="1"/>
              <a:t>The students are aware that their exams are being teacher assessed and appear to be quite complacent. The students do not try as hard in the assessments they are asked to complete - the perception being that they will be passed by their teacher irrespective of their results.</a:t>
            </a:r>
            <a:endParaRPr lang="en-GB" i="1">
              <a:cs typeface="Calibri"/>
            </a:endParaRPr>
          </a:p>
          <a:p>
            <a:pPr algn="ctr"/>
            <a:endParaRPr lang="en-GB" i="1">
              <a:cs typeface="Calibri"/>
            </a:endParaRPr>
          </a:p>
          <a:p>
            <a:pPr algn="ctr"/>
            <a:endParaRPr lang="en-GB" i="1">
              <a:cs typeface="Calibri"/>
            </a:endParaRPr>
          </a:p>
          <a:p>
            <a:pPr algn="ctr"/>
            <a:r>
              <a:rPr lang="en-GB" i="1">
                <a:ea typeface="+mn-lt"/>
                <a:cs typeface="+mn-lt"/>
              </a:rPr>
              <a:t>Some students have little motivation but maintain expectation of a result because of strength of relationship and past efforts.</a:t>
            </a:r>
            <a:r>
              <a:rPr lang="en-GB">
                <a:ea typeface="+mn-lt"/>
                <a:cs typeface="+mn-lt"/>
              </a:rPr>
              <a:t> </a:t>
            </a:r>
            <a:endParaRPr lang="en-GB"/>
          </a:p>
        </p:txBody>
      </p:sp>
    </p:spTree>
    <p:extLst>
      <p:ext uri="{BB962C8B-B14F-4D97-AF65-F5344CB8AC3E}">
        <p14:creationId xmlns:p14="http://schemas.microsoft.com/office/powerpoint/2010/main" val="246943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23BE2-59C1-5B57-4DC9-1E2782FD6F65}"/>
              </a:ext>
            </a:extLst>
          </p:cNvPr>
          <p:cNvSpPr>
            <a:spLocks noGrp="1"/>
          </p:cNvSpPr>
          <p:nvPr>
            <p:ph type="title"/>
          </p:nvPr>
        </p:nvSpPr>
        <p:spPr>
          <a:xfrm>
            <a:off x="645065" y="1463040"/>
            <a:ext cx="3796306" cy="2690949"/>
          </a:xfrm>
        </p:spPr>
        <p:txBody>
          <a:bodyPr anchor="t">
            <a:normAutofit/>
          </a:bodyPr>
          <a:lstStyle/>
          <a:p>
            <a:r>
              <a:rPr lang="en-US" sz="4800">
                <a:cs typeface="Calibri Light"/>
              </a:rPr>
              <a:t>Investment in the process</a:t>
            </a:r>
            <a:endParaRPr lang="en-US" sz="4800"/>
          </a:p>
        </p:txBody>
      </p:sp>
      <p:grpSp>
        <p:nvGrpSpPr>
          <p:cNvPr id="12" name="Group 11">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220773E-1693-C5F9-698D-CD83F94816D3}"/>
              </a:ext>
            </a:extLst>
          </p:cNvPr>
          <p:cNvSpPr>
            <a:spLocks noGrp="1"/>
          </p:cNvSpPr>
          <p:nvPr>
            <p:ph idx="1"/>
          </p:nvPr>
        </p:nvSpPr>
        <p:spPr>
          <a:xfrm>
            <a:off x="5309855" y="216130"/>
            <a:ext cx="6664604" cy="5547356"/>
          </a:xfrm>
        </p:spPr>
        <p:txBody>
          <a:bodyPr vert="horz" lIns="91440" tIns="45720" rIns="91440" bIns="45720" rtlCol="0" anchor="t">
            <a:noAutofit/>
          </a:bodyPr>
          <a:lstStyle/>
          <a:p>
            <a:pPr marL="0" indent="0">
              <a:buNone/>
            </a:pPr>
            <a:endParaRPr lang="en-GB">
              <a:ea typeface="+mn-lt"/>
              <a:cs typeface="+mn-lt"/>
            </a:endParaRPr>
          </a:p>
          <a:p>
            <a:pPr marL="0" indent="0">
              <a:buNone/>
            </a:pPr>
            <a:r>
              <a:rPr lang="en-GB">
                <a:ea typeface="+mn-lt"/>
                <a:cs typeface="+mn-lt"/>
              </a:rPr>
              <a:t>High stakes tests shape much of what is happening in the classroom (Clarke et al 2000) </a:t>
            </a:r>
          </a:p>
          <a:p>
            <a:pPr marL="0" indent="0">
              <a:buNone/>
            </a:pPr>
            <a:endParaRPr lang="en-GB">
              <a:ea typeface="+mn-lt"/>
              <a:cs typeface="+mn-lt"/>
            </a:endParaRPr>
          </a:p>
          <a:p>
            <a:pPr marL="0" indent="0">
              <a:buNone/>
            </a:pPr>
            <a:r>
              <a:rPr lang="en-GB">
                <a:ea typeface="+mn-lt"/>
                <a:cs typeface="+mn-lt"/>
              </a:rPr>
              <a:t>Assessment directly or indirectly influences students future learning, achievement and motivation to learn. (Moss 2013) </a:t>
            </a:r>
          </a:p>
          <a:p>
            <a:pPr marL="0" indent="0">
              <a:buNone/>
            </a:pPr>
            <a:endParaRPr lang="en-GB">
              <a:ea typeface="+mn-lt"/>
              <a:cs typeface="+mn-lt"/>
            </a:endParaRPr>
          </a:p>
          <a:p>
            <a:pPr marL="0" indent="0">
              <a:buNone/>
            </a:pPr>
            <a:r>
              <a:rPr lang="en-GB">
                <a:ea typeface="+mn-lt"/>
                <a:cs typeface="+mn-lt"/>
              </a:rPr>
              <a:t>Assessment influences not just what gets taught but how it gets taught  (Lucas 2021. pg11). His literature highlights that there is an opportunity to rethink assessment &amp; assessment processes. </a:t>
            </a:r>
            <a:endParaRPr lang="en-GB"/>
          </a:p>
        </p:txBody>
      </p:sp>
    </p:spTree>
    <p:extLst>
      <p:ext uri="{BB962C8B-B14F-4D97-AF65-F5344CB8AC3E}">
        <p14:creationId xmlns:p14="http://schemas.microsoft.com/office/powerpoint/2010/main" val="165992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539FB-6D73-AD2D-0908-EE632F4ADE69}"/>
              </a:ext>
            </a:extLst>
          </p:cNvPr>
          <p:cNvSpPr>
            <a:spLocks noGrp="1"/>
          </p:cNvSpPr>
          <p:nvPr>
            <p:ph type="title"/>
          </p:nvPr>
        </p:nvSpPr>
        <p:spPr>
          <a:xfrm>
            <a:off x="630936" y="640080"/>
            <a:ext cx="4818888" cy="1481328"/>
          </a:xfrm>
        </p:spPr>
        <p:txBody>
          <a:bodyPr anchor="b">
            <a:normAutofit/>
          </a:bodyPr>
          <a:lstStyle/>
          <a:p>
            <a:r>
              <a:rPr lang="en-US" sz="5000" b="1">
                <a:cs typeface="Calibri Light"/>
              </a:rPr>
              <a:t>Investment in the process</a:t>
            </a:r>
            <a:r>
              <a:rPr lang="en-US" sz="5000">
                <a:cs typeface="Calibri Light"/>
              </a:rPr>
              <a:t> </a:t>
            </a:r>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532E3E-EDCD-3668-D6C6-4CB2B85B8EE3}"/>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r>
              <a:rPr lang="en-GB" sz="1700" i="1">
                <a:ea typeface="+mn-lt"/>
                <a:cs typeface="+mn-lt"/>
              </a:rPr>
              <a:t>As long as you are upfront with the students about what is happening along the way, the students are part of the process.</a:t>
            </a:r>
            <a:endParaRPr lang="en-US" sz="1700" i="1">
              <a:cs typeface="Calibri" panose="020F0502020204030204"/>
            </a:endParaRPr>
          </a:p>
          <a:p>
            <a:pPr marL="0" indent="0">
              <a:buNone/>
            </a:pPr>
            <a:endParaRPr lang="en-GB" sz="1700" i="1">
              <a:ea typeface="+mn-lt"/>
              <a:cs typeface="+mn-lt"/>
            </a:endParaRPr>
          </a:p>
          <a:p>
            <a:pPr marL="0" indent="0">
              <a:buNone/>
            </a:pPr>
            <a:r>
              <a:rPr lang="en-GB" sz="1700" i="1">
                <a:ea typeface="+mn-lt"/>
                <a:cs typeface="+mn-lt"/>
              </a:rPr>
              <a:t>At KS5 pupils are very demanding even to the extent of asking me if I would check their plans for essays on Good Friday so that they wouldn't write an incorrect essay over Easter. </a:t>
            </a:r>
            <a:endParaRPr lang="en-US" sz="1700" i="1">
              <a:ea typeface="+mn-lt"/>
              <a:cs typeface="+mn-lt"/>
            </a:endParaRPr>
          </a:p>
          <a:p>
            <a:pPr marL="0" indent="0">
              <a:buNone/>
            </a:pPr>
            <a:endParaRPr lang="en-GB" sz="1700" i="1">
              <a:ea typeface="+mn-lt"/>
              <a:cs typeface="+mn-lt"/>
            </a:endParaRPr>
          </a:p>
          <a:p>
            <a:pPr marL="0" indent="0">
              <a:buNone/>
            </a:pPr>
            <a:r>
              <a:rPr lang="en-GB" sz="1700" i="1">
                <a:ea typeface="+mn-lt"/>
                <a:cs typeface="+mn-lt"/>
              </a:rPr>
              <a:t>I hope that it supports a more effective relationship giving increased autonomy to both the teacher and the student and increasing self-efficacy </a:t>
            </a:r>
          </a:p>
          <a:p>
            <a:pPr marL="0" indent="0">
              <a:buNone/>
            </a:pPr>
            <a:endParaRPr lang="en-GB" sz="1700">
              <a:cs typeface="Calibri"/>
            </a:endParaRPr>
          </a:p>
          <a:p>
            <a:pPr marL="0" indent="0">
              <a:buNone/>
            </a:pPr>
            <a:endParaRPr lang="en-GB" sz="1700">
              <a:cs typeface="Calibri"/>
            </a:endParaRPr>
          </a:p>
          <a:p>
            <a:pPr marL="0" indent="0">
              <a:buNone/>
            </a:pPr>
            <a:endParaRPr lang="en-GB" sz="1700">
              <a:cs typeface="Calibri"/>
            </a:endParaRPr>
          </a:p>
          <a:p>
            <a:pPr marL="0" indent="0">
              <a:buNone/>
            </a:pPr>
            <a:endParaRPr lang="en-GB" sz="1700">
              <a:cs typeface="Calibri"/>
            </a:endParaRPr>
          </a:p>
        </p:txBody>
      </p:sp>
      <p:pic>
        <p:nvPicPr>
          <p:cNvPr id="4" name="Picture 4" descr="Text&#10;&#10;Description automatically generated">
            <a:extLst>
              <a:ext uri="{FF2B5EF4-FFF2-40B4-BE49-F238E27FC236}">
                <a16:creationId xmlns:a16="http://schemas.microsoft.com/office/drawing/2014/main" id="{FFEF4A1F-DC30-3289-CECD-BA92E3B60298}"/>
              </a:ext>
            </a:extLst>
          </p:cNvPr>
          <p:cNvPicPr>
            <a:picLocks noChangeAspect="1"/>
          </p:cNvPicPr>
          <p:nvPr/>
        </p:nvPicPr>
        <p:blipFill>
          <a:blip r:embed="rId2"/>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77680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E995-D937-E3B8-F632-5CA95FEE954A}"/>
              </a:ext>
            </a:extLst>
          </p:cNvPr>
          <p:cNvSpPr>
            <a:spLocks noGrp="1"/>
          </p:cNvSpPr>
          <p:nvPr>
            <p:ph type="title"/>
          </p:nvPr>
        </p:nvSpPr>
        <p:spPr>
          <a:xfrm>
            <a:off x="-1735985" y="1709738"/>
            <a:ext cx="14764010" cy="2884051"/>
          </a:xfrm>
        </p:spPr>
        <p:txBody>
          <a:bodyPr/>
          <a:lstStyle/>
          <a:p>
            <a:pPr algn="ctr"/>
            <a:r>
              <a:rPr lang="en-US">
                <a:cs typeface="Calibri Light"/>
              </a:rPr>
              <a:t>        Teacher                           Moderator </a:t>
            </a:r>
          </a:p>
        </p:txBody>
      </p:sp>
      <p:sp>
        <p:nvSpPr>
          <p:cNvPr id="4" name="Arrow: Left-Right 3">
            <a:extLst>
              <a:ext uri="{FF2B5EF4-FFF2-40B4-BE49-F238E27FC236}">
                <a16:creationId xmlns:a16="http://schemas.microsoft.com/office/drawing/2014/main" id="{910AFF02-09D6-A4F1-40CC-BDB565E0F5C3}"/>
              </a:ext>
            </a:extLst>
          </p:cNvPr>
          <p:cNvSpPr/>
          <p:nvPr/>
        </p:nvSpPr>
        <p:spPr>
          <a:xfrm>
            <a:off x="276617" y="2098700"/>
            <a:ext cx="11471752" cy="1241573"/>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03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EA1A-90FC-EE6B-9C26-10E34383B088}"/>
              </a:ext>
            </a:extLst>
          </p:cNvPr>
          <p:cNvSpPr>
            <a:spLocks noGrp="1"/>
          </p:cNvSpPr>
          <p:nvPr>
            <p:ph type="title"/>
          </p:nvPr>
        </p:nvSpPr>
        <p:spPr/>
        <p:txBody>
          <a:bodyPr anchor="b">
            <a:normAutofit/>
          </a:bodyPr>
          <a:lstStyle/>
          <a:p>
            <a:pPr algn="ctr"/>
            <a:r>
              <a:rPr lang="en-US" sz="4600" b="1">
                <a:cs typeface="Calibri Light"/>
              </a:rPr>
              <a:t>Changing Roles: Teacher as moderator </a:t>
            </a:r>
            <a:endParaRPr lang="en-US" sz="4600" b="1"/>
          </a:p>
        </p:txBody>
      </p:sp>
      <p:sp>
        <p:nvSpPr>
          <p:cNvPr id="3" name="Text Placeholder 2">
            <a:extLst>
              <a:ext uri="{FF2B5EF4-FFF2-40B4-BE49-F238E27FC236}">
                <a16:creationId xmlns:a16="http://schemas.microsoft.com/office/drawing/2014/main" id="{D6BCEC70-4233-4328-B24E-CEFFC96DF2CC}"/>
              </a:ext>
            </a:extLst>
          </p:cNvPr>
          <p:cNvSpPr>
            <a:spLocks noGrp="1"/>
          </p:cNvSpPr>
          <p:nvPr>
            <p:ph type="body" idx="1"/>
          </p:nvPr>
        </p:nvSpPr>
        <p:spPr/>
        <p:txBody>
          <a:bodyPr/>
          <a:lstStyle/>
          <a:p>
            <a:r>
              <a:rPr lang="en-GB"/>
              <a:t>Teacher </a:t>
            </a:r>
          </a:p>
        </p:txBody>
      </p:sp>
      <p:sp>
        <p:nvSpPr>
          <p:cNvPr id="5" name="Content Placeholder 4">
            <a:extLst>
              <a:ext uri="{FF2B5EF4-FFF2-40B4-BE49-F238E27FC236}">
                <a16:creationId xmlns:a16="http://schemas.microsoft.com/office/drawing/2014/main" id="{4653D0A4-2144-4436-48BF-6D3A0FDD9D10}"/>
              </a:ext>
            </a:extLst>
          </p:cNvPr>
          <p:cNvSpPr>
            <a:spLocks noGrp="1"/>
          </p:cNvSpPr>
          <p:nvPr>
            <p:ph sz="half" idx="2"/>
          </p:nvPr>
        </p:nvSpPr>
        <p:spPr/>
        <p:txBody>
          <a:bodyPr vert="horz" lIns="91440" tIns="45720" rIns="91440" bIns="45720" rtlCol="0" anchor="t">
            <a:normAutofit/>
          </a:bodyPr>
          <a:lstStyle/>
          <a:p>
            <a:r>
              <a:rPr lang="en-GB" dirty="0"/>
              <a:t>No longer ‘just teachers’</a:t>
            </a:r>
          </a:p>
          <a:p>
            <a:r>
              <a:rPr lang="en-GB" dirty="0"/>
              <a:t>The teacher is dependent on the students to produce work to judge and give 'fair' grade.</a:t>
            </a:r>
          </a:p>
          <a:p>
            <a:endParaRPr lang="en-GB" dirty="0">
              <a:cs typeface="Calibri" panose="020F0502020204030204"/>
            </a:endParaRPr>
          </a:p>
          <a:p>
            <a:endParaRPr lang="en-GB">
              <a:cs typeface="Calibri" panose="020F0502020204030204"/>
            </a:endParaRPr>
          </a:p>
          <a:p>
            <a:endParaRPr lang="en-GB">
              <a:cs typeface="Calibri" panose="020F0502020204030204"/>
            </a:endParaRPr>
          </a:p>
        </p:txBody>
      </p:sp>
      <p:sp>
        <p:nvSpPr>
          <p:cNvPr id="6" name="Text Placeholder 5">
            <a:extLst>
              <a:ext uri="{FF2B5EF4-FFF2-40B4-BE49-F238E27FC236}">
                <a16:creationId xmlns:a16="http://schemas.microsoft.com/office/drawing/2014/main" id="{088E1685-4ADD-2734-9A2F-068C61EF8D77}"/>
              </a:ext>
            </a:extLst>
          </p:cNvPr>
          <p:cNvSpPr>
            <a:spLocks noGrp="1"/>
          </p:cNvSpPr>
          <p:nvPr>
            <p:ph type="body" sz="quarter" idx="3"/>
          </p:nvPr>
        </p:nvSpPr>
        <p:spPr/>
        <p:txBody>
          <a:bodyPr/>
          <a:lstStyle/>
          <a:p>
            <a:r>
              <a:rPr lang="en-GB"/>
              <a:t>Moderator </a:t>
            </a:r>
          </a:p>
        </p:txBody>
      </p:sp>
      <p:sp>
        <p:nvSpPr>
          <p:cNvPr id="7" name="Content Placeholder 6">
            <a:extLst>
              <a:ext uri="{FF2B5EF4-FFF2-40B4-BE49-F238E27FC236}">
                <a16:creationId xmlns:a16="http://schemas.microsoft.com/office/drawing/2014/main" id="{F06720A9-19CF-3B4F-64E3-ABCB7D95D122}"/>
              </a:ext>
            </a:extLst>
          </p:cNvPr>
          <p:cNvSpPr>
            <a:spLocks noGrp="1"/>
          </p:cNvSpPr>
          <p:nvPr>
            <p:ph sz="quarter" idx="4"/>
          </p:nvPr>
        </p:nvSpPr>
        <p:spPr/>
        <p:txBody>
          <a:bodyPr vert="horz" lIns="91440" tIns="45720" rIns="91440" bIns="45720" rtlCol="0" anchor="t">
            <a:normAutofit/>
          </a:bodyPr>
          <a:lstStyle/>
          <a:p>
            <a:r>
              <a:rPr lang="en-GB" dirty="0"/>
              <a:t>Focus on assessment at the expense of learning (66 pieces of assessment)  </a:t>
            </a:r>
            <a:endParaRPr lang="en-US"/>
          </a:p>
          <a:p>
            <a:r>
              <a:rPr lang="en-GB" dirty="0">
                <a:cs typeface="Calibri"/>
              </a:rPr>
              <a:t>Lack of support from exam boards has increased workload of staff </a:t>
            </a:r>
          </a:p>
        </p:txBody>
      </p:sp>
    </p:spTree>
    <p:extLst>
      <p:ext uri="{BB962C8B-B14F-4D97-AF65-F5344CB8AC3E}">
        <p14:creationId xmlns:p14="http://schemas.microsoft.com/office/powerpoint/2010/main" val="2333554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ED83D-2CB8-F784-B345-A2AEE3BD9F10}"/>
              </a:ext>
            </a:extLst>
          </p:cNvPr>
          <p:cNvSpPr>
            <a:spLocks noGrp="1"/>
          </p:cNvSpPr>
          <p:nvPr>
            <p:ph type="title"/>
          </p:nvPr>
        </p:nvSpPr>
        <p:spPr>
          <a:xfrm>
            <a:off x="572493" y="238539"/>
            <a:ext cx="11018520" cy="1434415"/>
          </a:xfrm>
        </p:spPr>
        <p:txBody>
          <a:bodyPr anchor="b">
            <a:normAutofit/>
          </a:bodyPr>
          <a:lstStyle/>
          <a:p>
            <a:r>
              <a:rPr lang="en-US" sz="5400" b="1">
                <a:cs typeface="Calibri Light"/>
              </a:rPr>
              <a:t>Changes to the role of the teacher </a:t>
            </a:r>
            <a:endParaRPr lang="en-US" sz="5400" b="1"/>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E585C4-7C29-88C4-9602-E7C4FDCF7CB2}"/>
              </a:ext>
            </a:extLst>
          </p:cNvPr>
          <p:cNvSpPr>
            <a:spLocks noGrp="1"/>
          </p:cNvSpPr>
          <p:nvPr>
            <p:ph idx="1"/>
          </p:nvPr>
        </p:nvSpPr>
        <p:spPr>
          <a:xfrm>
            <a:off x="312660" y="2105587"/>
            <a:ext cx="11576496" cy="4308761"/>
          </a:xfrm>
        </p:spPr>
        <p:txBody>
          <a:bodyPr vert="horz" lIns="91440" tIns="45720" rIns="91440" bIns="45720" rtlCol="0" anchor="t">
            <a:normAutofit/>
          </a:bodyPr>
          <a:lstStyle/>
          <a:p>
            <a:pPr algn="ctr">
              <a:buNone/>
            </a:pPr>
            <a:r>
              <a:rPr lang="en-GB" sz="2200" dirty="0">
                <a:ea typeface="+mn-lt"/>
                <a:cs typeface="+mn-lt"/>
              </a:rPr>
              <a:t>We are being encouraged to pressure students to attend, creating a more tense and stressful environment, which students don’t react well to. </a:t>
            </a:r>
            <a:endParaRPr lang="en-US" dirty="0"/>
          </a:p>
          <a:p>
            <a:pPr algn="ctr">
              <a:buNone/>
            </a:pPr>
            <a:endParaRPr lang="en-GB" sz="2200">
              <a:ea typeface="+mn-lt"/>
              <a:cs typeface="+mn-lt"/>
            </a:endParaRPr>
          </a:p>
          <a:p>
            <a:pPr algn="ctr">
              <a:buNone/>
            </a:pPr>
            <a:r>
              <a:rPr lang="en-GB" sz="2200" dirty="0">
                <a:ea typeface="+mn-lt"/>
                <a:cs typeface="+mn-lt"/>
              </a:rPr>
              <a:t>the pupils expectations are that the teacher will work constantly to help them achieve their grade without thinking about impact on teachers' families </a:t>
            </a:r>
            <a:endParaRPr lang="en-GB" dirty="0"/>
          </a:p>
          <a:p>
            <a:pPr marL="0" indent="0">
              <a:buNone/>
            </a:pPr>
            <a:endParaRPr lang="en-GB" sz="2200" dirty="0">
              <a:ea typeface="+mn-lt"/>
              <a:cs typeface="+mn-lt"/>
            </a:endParaRPr>
          </a:p>
          <a:p>
            <a:pPr marL="0" indent="0" algn="ctr">
              <a:buNone/>
            </a:pPr>
            <a:r>
              <a:rPr lang="en-GB" sz="2200" dirty="0">
                <a:ea typeface="+mn-lt"/>
                <a:cs typeface="+mn-lt"/>
              </a:rPr>
              <a:t>Initially stress was eased as exams were not taking place however once the guidelines around CAG were announced, a lot more work was needed in my own setting. Possibly more than would have been required for exams </a:t>
            </a:r>
            <a:endParaRPr lang="en-GB" dirty="0">
              <a:cs typeface="Calibri"/>
            </a:endParaRPr>
          </a:p>
        </p:txBody>
      </p:sp>
    </p:spTree>
    <p:extLst>
      <p:ext uri="{BB962C8B-B14F-4D97-AF65-F5344CB8AC3E}">
        <p14:creationId xmlns:p14="http://schemas.microsoft.com/office/powerpoint/2010/main" val="117345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96B71-0E03-1995-4AC2-5E40E04E40F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cs typeface="Calibri Light"/>
              </a:rPr>
              <a:t>Aim </a:t>
            </a:r>
          </a:p>
        </p:txBody>
      </p:sp>
      <p:sp>
        <p:nvSpPr>
          <p:cNvPr id="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4FF9168-38BC-CE40-5996-21FEC60CFC1B}"/>
              </a:ext>
            </a:extLst>
          </p:cNvPr>
          <p:cNvSpPr>
            <a:spLocks noGrp="1"/>
          </p:cNvSpPr>
          <p:nvPr>
            <p:ph idx="1"/>
          </p:nvPr>
        </p:nvSpPr>
        <p:spPr>
          <a:xfrm>
            <a:off x="345219" y="2696841"/>
            <a:ext cx="5526955" cy="3922245"/>
          </a:xfrm>
        </p:spPr>
        <p:txBody>
          <a:bodyPr vert="horz" lIns="91440" tIns="45720" rIns="91440" bIns="45720" rtlCol="0" anchor="t">
            <a:normAutofit/>
          </a:bodyPr>
          <a:lstStyle/>
          <a:p>
            <a:pPr marL="0" indent="0">
              <a:spcAft>
                <a:spcPts val="600"/>
              </a:spcAft>
              <a:buNone/>
            </a:pPr>
            <a:r>
              <a:rPr lang="en-US" b="1">
                <a:cs typeface="Calibri"/>
              </a:rPr>
              <a:t>Why relations are important (my </a:t>
            </a:r>
            <a:r>
              <a:rPr lang="en-US" b="1" err="1">
                <a:cs typeface="Calibri"/>
              </a:rPr>
              <a:t>Phd</a:t>
            </a:r>
            <a:r>
              <a:rPr lang="en-US" b="1">
                <a:cs typeface="Calibri"/>
              </a:rPr>
              <a:t>)</a:t>
            </a:r>
          </a:p>
          <a:p>
            <a:pPr marL="0" indent="0">
              <a:spcAft>
                <a:spcPts val="600"/>
              </a:spcAft>
              <a:buNone/>
            </a:pPr>
            <a:r>
              <a:rPr lang="en-US">
                <a:ea typeface="+mn-lt"/>
                <a:cs typeface="+mn-lt"/>
                <a:hlinkClick r:id="rId3"/>
              </a:rPr>
              <a:t>https://sites.google.com/view/pedagogyofrelation/home</a:t>
            </a:r>
            <a:r>
              <a:rPr lang="en-US">
                <a:ea typeface="+mn-lt"/>
                <a:cs typeface="+mn-lt"/>
              </a:rPr>
              <a:t> </a:t>
            </a:r>
            <a:endParaRPr lang="en-US"/>
          </a:p>
          <a:p>
            <a:pPr marL="0" indent="0">
              <a:spcAft>
                <a:spcPts val="600"/>
              </a:spcAft>
              <a:buNone/>
            </a:pPr>
            <a:r>
              <a:rPr lang="en-US" b="1">
                <a:cs typeface="Calibri"/>
              </a:rPr>
              <a:t>Share our interpretation of teacher's narratives </a:t>
            </a:r>
          </a:p>
          <a:p>
            <a:pPr marL="0" indent="0">
              <a:spcAft>
                <a:spcPts val="600"/>
              </a:spcAft>
              <a:buNone/>
            </a:pPr>
            <a:r>
              <a:rPr lang="en-US" b="1">
                <a:cs typeface="Calibri"/>
              </a:rPr>
              <a:t>Discuss the possible implications for assessment practice </a:t>
            </a:r>
          </a:p>
        </p:txBody>
      </p:sp>
      <p:pic>
        <p:nvPicPr>
          <p:cNvPr id="5" name="Picture 4" descr="Chart, diagram&#10;&#10;Description automatically generated">
            <a:extLst>
              <a:ext uri="{FF2B5EF4-FFF2-40B4-BE49-F238E27FC236}">
                <a16:creationId xmlns:a16="http://schemas.microsoft.com/office/drawing/2014/main" id="{6D6DEA10-8635-B202-22F8-D19A923D03FD}"/>
              </a:ext>
            </a:extLst>
          </p:cNvPr>
          <p:cNvPicPr>
            <a:picLocks noChangeAspect="1"/>
          </p:cNvPicPr>
          <p:nvPr/>
        </p:nvPicPr>
        <p:blipFill rotWithShape="1">
          <a:blip r:embed="rId4"/>
          <a:srcRect l="9879" r="987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97084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0FA9-4E7C-5081-0D55-0ABDA3BA51E5}"/>
              </a:ext>
            </a:extLst>
          </p:cNvPr>
          <p:cNvSpPr>
            <a:spLocks noGrp="1"/>
          </p:cNvSpPr>
          <p:nvPr>
            <p:ph type="title"/>
          </p:nvPr>
        </p:nvSpPr>
        <p:spPr/>
        <p:txBody>
          <a:bodyPr/>
          <a:lstStyle/>
          <a:p>
            <a:r>
              <a:rPr lang="en-US">
                <a:cs typeface="Calibri Light"/>
              </a:rPr>
              <a:t>Ethic of Care         Ethic of Justice  </a:t>
            </a:r>
            <a:endParaRPr lang="en-US"/>
          </a:p>
        </p:txBody>
      </p:sp>
      <p:sp>
        <p:nvSpPr>
          <p:cNvPr id="3" name="Text Placeholder 2">
            <a:extLst>
              <a:ext uri="{FF2B5EF4-FFF2-40B4-BE49-F238E27FC236}">
                <a16:creationId xmlns:a16="http://schemas.microsoft.com/office/drawing/2014/main" id="{FB39D361-1DC4-ED9A-269A-C554F47268A6}"/>
              </a:ext>
            </a:extLst>
          </p:cNvPr>
          <p:cNvSpPr>
            <a:spLocks noGrp="1"/>
          </p:cNvSpPr>
          <p:nvPr>
            <p:ph type="body" idx="1"/>
          </p:nvPr>
        </p:nvSpPr>
        <p:spPr/>
        <p:txBody>
          <a:bodyPr/>
          <a:lstStyle/>
          <a:p>
            <a:endParaRPr lang="en-US"/>
          </a:p>
        </p:txBody>
      </p:sp>
      <p:sp>
        <p:nvSpPr>
          <p:cNvPr id="5" name="Arrow: Left-Right 4">
            <a:extLst>
              <a:ext uri="{FF2B5EF4-FFF2-40B4-BE49-F238E27FC236}">
                <a16:creationId xmlns:a16="http://schemas.microsoft.com/office/drawing/2014/main" id="{A3E4A717-BD7B-6A4D-CBD5-3D3803734CD3}"/>
              </a:ext>
            </a:extLst>
          </p:cNvPr>
          <p:cNvSpPr/>
          <p:nvPr/>
        </p:nvSpPr>
        <p:spPr>
          <a:xfrm>
            <a:off x="276617" y="2098700"/>
            <a:ext cx="11471752" cy="1241573"/>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67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138F-5A82-F39F-9278-138591E4E766}"/>
              </a:ext>
            </a:extLst>
          </p:cNvPr>
          <p:cNvSpPr>
            <a:spLocks noGrp="1"/>
          </p:cNvSpPr>
          <p:nvPr>
            <p:ph type="title"/>
          </p:nvPr>
        </p:nvSpPr>
        <p:spPr>
          <a:xfrm>
            <a:off x="838200" y="365125"/>
            <a:ext cx="10515600" cy="683879"/>
          </a:xfrm>
        </p:spPr>
        <p:txBody>
          <a:bodyPr>
            <a:normAutofit fontScale="90000"/>
          </a:bodyPr>
          <a:lstStyle/>
          <a:p>
            <a:r>
              <a:rPr lang="en-US" b="1" dirty="0">
                <a:cs typeface="Calibri Light"/>
              </a:rPr>
              <a:t>To care or be fair ..</a:t>
            </a:r>
          </a:p>
        </p:txBody>
      </p:sp>
      <p:sp>
        <p:nvSpPr>
          <p:cNvPr id="3" name="Content Placeholder 2">
            <a:extLst>
              <a:ext uri="{FF2B5EF4-FFF2-40B4-BE49-F238E27FC236}">
                <a16:creationId xmlns:a16="http://schemas.microsoft.com/office/drawing/2014/main" id="{7FBBFA01-C9E5-5533-D03E-2F95B6422361}"/>
              </a:ext>
            </a:extLst>
          </p:cNvPr>
          <p:cNvSpPr>
            <a:spLocks noGrp="1"/>
          </p:cNvSpPr>
          <p:nvPr>
            <p:ph idx="1"/>
          </p:nvPr>
        </p:nvSpPr>
        <p:spPr>
          <a:xfrm>
            <a:off x="437148" y="1250783"/>
            <a:ext cx="11491494" cy="5380706"/>
          </a:xfrm>
        </p:spPr>
        <p:txBody>
          <a:bodyPr vert="horz" lIns="91440" tIns="45720" rIns="91440" bIns="45720" rtlCol="0" anchor="t">
            <a:noAutofit/>
          </a:bodyPr>
          <a:lstStyle/>
          <a:p>
            <a:pPr algn="ctr">
              <a:buNone/>
            </a:pPr>
            <a:r>
              <a:rPr lang="en-GB" sz="2600" dirty="0">
                <a:ea typeface="+mn-lt"/>
                <a:cs typeface="+mn-lt"/>
              </a:rPr>
              <a:t>"Students think that those students that 'teachers don't like' are going to receive lower grades".</a:t>
            </a:r>
            <a:endParaRPr lang="en-US" sz="2600" dirty="0">
              <a:ea typeface="+mn-lt"/>
              <a:cs typeface="+mn-lt"/>
            </a:endParaRPr>
          </a:p>
          <a:p>
            <a:pPr algn="ctr">
              <a:buNone/>
            </a:pPr>
            <a:r>
              <a:rPr lang="en-GB" sz="2600" dirty="0">
                <a:ea typeface="+mn-lt"/>
                <a:cs typeface="+mn-lt"/>
              </a:rPr>
              <a:t>"I made the decision that our organisation would not use teacher assessment grades this year as felt this would be unfair on students when their circumstances and experiences may have prevented them from passing".</a:t>
            </a:r>
            <a:endParaRPr lang="en-GB" sz="2600" dirty="0">
              <a:cs typeface="Calibri"/>
            </a:endParaRPr>
          </a:p>
          <a:p>
            <a:pPr algn="ctr">
              <a:buNone/>
            </a:pPr>
            <a:r>
              <a:rPr lang="en-GB" sz="2600" dirty="0">
                <a:ea typeface="+mn-lt"/>
                <a:cs typeface="+mn-lt"/>
              </a:rPr>
              <a:t>"I feel a sense of guilt towards my students who are studying Functional English as my beliefs are that after months of isolation it is unfair on their mental health to have to carry out an 8 minute presentation"</a:t>
            </a:r>
            <a:endParaRPr lang="en-GB" sz="2600" dirty="0">
              <a:cs typeface="Calibri"/>
            </a:endParaRPr>
          </a:p>
          <a:p>
            <a:pPr algn="ctr">
              <a:buNone/>
            </a:pPr>
            <a:r>
              <a:rPr lang="en-GB" sz="2600" dirty="0">
                <a:ea typeface="+mn-lt"/>
                <a:cs typeface="+mn-lt"/>
              </a:rPr>
              <a:t>"I feel that QTAG systems were unfair for those who worked hard all year, some only capable of a Pass. Then awarding body set the Pass bar very low and someone who has not attended or completed anywhere near as much work as the learner who has tried and attended all year, gets virtually the same grade"</a:t>
            </a:r>
            <a:endParaRPr lang="en-GB" sz="2600" dirty="0">
              <a:cs typeface="Calibri"/>
            </a:endParaRPr>
          </a:p>
          <a:p>
            <a:pPr algn="ctr">
              <a:buNone/>
            </a:pPr>
            <a:endParaRPr lang="en-GB" i="1">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421134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C2AE-7CF1-9755-93BA-E6F886081B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F1051CF-E9EF-3EBB-9521-34A00AE54B2A}"/>
              </a:ext>
            </a:extLst>
          </p:cNvPr>
          <p:cNvSpPr>
            <a:spLocks noGrp="1"/>
          </p:cNvSpPr>
          <p:nvPr>
            <p:ph idx="1"/>
          </p:nvPr>
        </p:nvSpPr>
        <p:spPr/>
        <p:txBody>
          <a:bodyPr/>
          <a:lstStyle/>
          <a:p>
            <a:r>
              <a:rPr lang="en-GB">
                <a:hlinkClick r:id="rId2"/>
              </a:rPr>
              <a:t>https://rethinkingassessment.com/</a:t>
            </a:r>
            <a:r>
              <a:rPr lang="en-GB"/>
              <a:t> </a:t>
            </a:r>
          </a:p>
          <a:p>
            <a:endParaRPr lang="en-GB"/>
          </a:p>
          <a:p>
            <a:r>
              <a:rPr lang="en-GB"/>
              <a:t>What may shift this is the PISA test for Creative Thinking </a:t>
            </a:r>
          </a:p>
          <a:p>
            <a:r>
              <a:rPr lang="en-GB"/>
              <a:t>The more authentic and person focuses the assessment becomes the more we need to re-establish their relationships in the classrooms </a:t>
            </a:r>
          </a:p>
        </p:txBody>
      </p:sp>
    </p:spTree>
    <p:extLst>
      <p:ext uri="{BB962C8B-B14F-4D97-AF65-F5344CB8AC3E}">
        <p14:creationId xmlns:p14="http://schemas.microsoft.com/office/powerpoint/2010/main" val="41977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914C-1510-05B1-4AD3-BF713C4EFA6A}"/>
              </a:ext>
            </a:extLst>
          </p:cNvPr>
          <p:cNvSpPr>
            <a:spLocks noGrp="1"/>
          </p:cNvSpPr>
          <p:nvPr>
            <p:ph type="title"/>
          </p:nvPr>
        </p:nvSpPr>
        <p:spPr/>
        <p:txBody>
          <a:bodyPr/>
          <a:lstStyle/>
          <a:p>
            <a:r>
              <a:rPr lang="en-GB"/>
              <a:t>Bill Lucas</a:t>
            </a:r>
          </a:p>
        </p:txBody>
      </p:sp>
      <p:sp>
        <p:nvSpPr>
          <p:cNvPr id="3" name="Content Placeholder 2">
            <a:extLst>
              <a:ext uri="{FF2B5EF4-FFF2-40B4-BE49-F238E27FC236}">
                <a16:creationId xmlns:a16="http://schemas.microsoft.com/office/drawing/2014/main" id="{C683A787-4C42-229A-75B2-4A19D4897525}"/>
              </a:ext>
            </a:extLst>
          </p:cNvPr>
          <p:cNvSpPr>
            <a:spLocks noGrp="1"/>
          </p:cNvSpPr>
          <p:nvPr>
            <p:ph idx="1"/>
          </p:nvPr>
        </p:nvSpPr>
        <p:spPr/>
        <p:txBody>
          <a:bodyPr vert="horz" lIns="91440" tIns="45720" rIns="91440" bIns="45720" rtlCol="0" anchor="t">
            <a:normAutofit fontScale="92500" lnSpcReduction="20000"/>
          </a:bodyPr>
          <a:lstStyle/>
          <a:p>
            <a:r>
              <a:rPr lang="en-GB"/>
              <a:t>Assessment influences not just what gets taught but how it gets taught  (Lucas 2021. pg11)</a:t>
            </a:r>
            <a:endParaRPr lang="en-GB">
              <a:cs typeface="Calibri"/>
            </a:endParaRPr>
          </a:p>
          <a:p>
            <a:r>
              <a:rPr lang="en-GB">
                <a:cs typeface="Calibri"/>
              </a:rPr>
              <a:t>Teaching &amp; Learning whilst assessment is going on</a:t>
            </a:r>
          </a:p>
          <a:p>
            <a:r>
              <a:rPr lang="en-GB">
                <a:cs typeface="Calibri"/>
              </a:rPr>
              <a:t>Re-evaluating what are the actual performances we want students to be good at </a:t>
            </a:r>
          </a:p>
          <a:p>
            <a:r>
              <a:rPr lang="en-GB">
                <a:cs typeface="Calibri"/>
              </a:rPr>
              <a:t>Authentic tests have multiple criteria, public and evidenced. Intellectual design features which are enabling and contextualised </a:t>
            </a:r>
          </a:p>
          <a:p>
            <a:r>
              <a:rPr lang="en-GB">
                <a:cs typeface="Calibri"/>
              </a:rPr>
              <a:t>Breadth not depth </a:t>
            </a:r>
          </a:p>
          <a:p>
            <a:r>
              <a:rPr lang="en-GB">
                <a:cs typeface="Calibri"/>
              </a:rPr>
              <a:t>Standards and grading – cant be on a curve which is what we are used to.</a:t>
            </a:r>
          </a:p>
          <a:p>
            <a:r>
              <a:rPr lang="en-GB">
                <a:cs typeface="Calibri"/>
              </a:rPr>
              <a:t>Self assessment becomes more central </a:t>
            </a:r>
          </a:p>
          <a:p>
            <a:r>
              <a:rPr lang="en-GB">
                <a:cs typeface="Calibri"/>
              </a:rPr>
              <a:t>Fairness and equity – students can show off their individual abilities </a:t>
            </a:r>
          </a:p>
        </p:txBody>
      </p:sp>
    </p:spTree>
    <p:extLst>
      <p:ext uri="{BB962C8B-B14F-4D97-AF65-F5344CB8AC3E}">
        <p14:creationId xmlns:p14="http://schemas.microsoft.com/office/powerpoint/2010/main" val="85977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87834-BEA0-F200-F207-7DC1B02C8BC0}"/>
              </a:ext>
            </a:extLst>
          </p:cNvPr>
          <p:cNvSpPr>
            <a:spLocks noGrp="1"/>
          </p:cNvSpPr>
          <p:nvPr>
            <p:ph type="title"/>
          </p:nvPr>
        </p:nvSpPr>
        <p:spPr>
          <a:xfrm>
            <a:off x="635000" y="640823"/>
            <a:ext cx="3418659" cy="5583148"/>
          </a:xfrm>
        </p:spPr>
        <p:txBody>
          <a:bodyPr anchor="ctr">
            <a:normAutofit/>
          </a:bodyPr>
          <a:lstStyle/>
          <a:p>
            <a:r>
              <a:rPr lang="en-GB" sz="4600" b="1" dirty="0">
                <a:cs typeface="Calibri Light"/>
              </a:rPr>
              <a:t>Where to next?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0151363-789B-42CD-C439-969D4FB6C802}"/>
              </a:ext>
            </a:extLst>
          </p:cNvPr>
          <p:cNvGraphicFramePr>
            <a:graphicFrameLocks noGrp="1"/>
          </p:cNvGraphicFramePr>
          <p:nvPr>
            <p:ph idx="1"/>
            <p:extLst>
              <p:ext uri="{D42A27DB-BD31-4B8C-83A1-F6EECF244321}">
                <p14:modId xmlns:p14="http://schemas.microsoft.com/office/powerpoint/2010/main" val="28677891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631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96B9-5E72-5923-1867-43205BFD6143}"/>
              </a:ext>
            </a:extLst>
          </p:cNvPr>
          <p:cNvSpPr>
            <a:spLocks noGrp="1"/>
          </p:cNvSpPr>
          <p:nvPr>
            <p:ph type="title"/>
          </p:nvPr>
        </p:nvSpPr>
        <p:spPr/>
        <p:txBody>
          <a:bodyPr/>
          <a:lstStyle/>
          <a:p>
            <a:r>
              <a:rPr lang="en-GB"/>
              <a:t>References</a:t>
            </a:r>
          </a:p>
        </p:txBody>
      </p:sp>
      <p:sp>
        <p:nvSpPr>
          <p:cNvPr id="3" name="Content Placeholder 2">
            <a:extLst>
              <a:ext uri="{FF2B5EF4-FFF2-40B4-BE49-F238E27FC236}">
                <a16:creationId xmlns:a16="http://schemas.microsoft.com/office/drawing/2014/main" id="{8E8C432C-066A-478C-BB68-58C1063FCBF6}"/>
              </a:ext>
            </a:extLst>
          </p:cNvPr>
          <p:cNvSpPr>
            <a:spLocks noGrp="1"/>
          </p:cNvSpPr>
          <p:nvPr>
            <p:ph idx="1"/>
          </p:nvPr>
        </p:nvSpPr>
        <p:spPr>
          <a:xfrm>
            <a:off x="263358" y="1825625"/>
            <a:ext cx="11090442" cy="4351338"/>
          </a:xfrm>
        </p:spPr>
        <p:txBody>
          <a:bodyPr vert="horz" lIns="91440" tIns="45720" rIns="91440" bIns="45720" rtlCol="0" anchor="t">
            <a:normAutofit fontScale="92500" lnSpcReduction="20000"/>
          </a:bodyPr>
          <a:lstStyle/>
          <a:p>
            <a:r>
              <a:rPr lang="en-GB" dirty="0">
                <a:cs typeface="Calibri"/>
              </a:rPr>
              <a:t>Lucas</a:t>
            </a:r>
          </a:p>
          <a:p>
            <a:endParaRPr lang="en-GB" dirty="0">
              <a:cs typeface="Calibri"/>
            </a:endParaRPr>
          </a:p>
          <a:p>
            <a:r>
              <a:rPr lang="en-GB" dirty="0" err="1">
                <a:cs typeface="Calibri"/>
              </a:rPr>
              <a:t>Tichen</a:t>
            </a:r>
            <a:r>
              <a:rPr lang="en-GB" dirty="0">
                <a:cs typeface="Calibri"/>
              </a:rPr>
              <a:t> &amp; Hobson</a:t>
            </a:r>
            <a:endParaRPr lang="en-GB" dirty="0"/>
          </a:p>
          <a:p>
            <a:r>
              <a:rPr lang="en-GB" dirty="0">
                <a:cs typeface="Calibri"/>
              </a:rPr>
              <a:t>Geertz</a:t>
            </a:r>
          </a:p>
          <a:p>
            <a:r>
              <a:rPr lang="en-GB" dirty="0">
                <a:cs typeface="Calibri"/>
              </a:rPr>
              <a:t>Van Maanan</a:t>
            </a:r>
          </a:p>
          <a:p>
            <a:r>
              <a:rPr lang="en-GB" err="1">
                <a:cs typeface="Calibri"/>
              </a:rPr>
              <a:t>Colnerud</a:t>
            </a:r>
            <a:endParaRPr lang="en-GB" dirty="0">
              <a:cs typeface="Calibri"/>
            </a:endParaRPr>
          </a:p>
          <a:p>
            <a:r>
              <a:rPr lang="en-GB" dirty="0">
                <a:cs typeface="Calibri"/>
              </a:rPr>
              <a:t>Biesta </a:t>
            </a:r>
          </a:p>
          <a:p>
            <a:r>
              <a:rPr lang="en-GB" dirty="0" err="1">
                <a:cs typeface="Calibri"/>
              </a:rPr>
              <a:t>Sidorkin</a:t>
            </a:r>
            <a:r>
              <a:rPr lang="en-GB" dirty="0">
                <a:cs typeface="Calibri"/>
              </a:rPr>
              <a:t> &amp; Bingham </a:t>
            </a:r>
          </a:p>
          <a:p>
            <a:r>
              <a:rPr lang="en-GB" dirty="0">
                <a:cs typeface="Calibri"/>
              </a:rPr>
              <a:t>Campbell </a:t>
            </a:r>
          </a:p>
          <a:p>
            <a:r>
              <a:rPr lang="en-GB" dirty="0">
                <a:ea typeface="+mn-lt"/>
                <a:cs typeface="+mn-lt"/>
              </a:rPr>
              <a:t>Moss, C. (2013). </a:t>
            </a:r>
            <a:r>
              <a:rPr lang="en-GB" i="1" dirty="0">
                <a:ea typeface="+mn-lt"/>
                <a:cs typeface="+mn-lt"/>
              </a:rPr>
              <a:t>Research on classroom summative assessment</a:t>
            </a:r>
            <a:r>
              <a:rPr lang="en-GB" dirty="0">
                <a:ea typeface="+mn-lt"/>
                <a:cs typeface="+mn-lt"/>
              </a:rPr>
              <a:t>. SAGE Publications, Inc., https://dx.doi.org/10.4135/9781452218649</a:t>
            </a:r>
            <a:endParaRPr lang="en-GB" dirty="0">
              <a:cs typeface="Calibri"/>
            </a:endParaRPr>
          </a:p>
          <a:p>
            <a:endParaRPr lang="en-GB">
              <a:cs typeface="Calibri"/>
            </a:endParaRPr>
          </a:p>
          <a:p>
            <a:endParaRPr lang="en-GB">
              <a:cs typeface="Calibri"/>
            </a:endParaRPr>
          </a:p>
        </p:txBody>
      </p:sp>
    </p:spTree>
    <p:extLst>
      <p:ext uri="{BB962C8B-B14F-4D97-AF65-F5344CB8AC3E}">
        <p14:creationId xmlns:p14="http://schemas.microsoft.com/office/powerpoint/2010/main" val="3329454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78CD-D47F-4673-9EA5-2621F5D952A5}"/>
              </a:ext>
            </a:extLst>
          </p:cNvPr>
          <p:cNvSpPr>
            <a:spLocks noGrp="1"/>
          </p:cNvSpPr>
          <p:nvPr>
            <p:ph type="title"/>
          </p:nvPr>
        </p:nvSpPr>
        <p:spPr/>
        <p:txBody>
          <a:bodyPr/>
          <a:lstStyle/>
          <a:p>
            <a:r>
              <a:rPr lang="en-US">
                <a:solidFill>
                  <a:srgbClr val="FFFF00"/>
                </a:solidFill>
              </a:rPr>
              <a:t>Context - High Stakes Assessment</a:t>
            </a:r>
            <a:endParaRPr lang="en-GB">
              <a:solidFill>
                <a:srgbClr val="FFFF00"/>
              </a:solidFill>
              <a:cs typeface="Calibri Light"/>
            </a:endParaRPr>
          </a:p>
        </p:txBody>
      </p:sp>
      <p:sp>
        <p:nvSpPr>
          <p:cNvPr id="3" name="Content Placeholder 2">
            <a:extLst>
              <a:ext uri="{FF2B5EF4-FFF2-40B4-BE49-F238E27FC236}">
                <a16:creationId xmlns:a16="http://schemas.microsoft.com/office/drawing/2014/main" id="{D0E609E2-7B97-40A3-9466-0394B9A7A4CC}"/>
              </a:ext>
            </a:extLst>
          </p:cNvPr>
          <p:cNvSpPr>
            <a:spLocks noGrp="1"/>
          </p:cNvSpPr>
          <p:nvPr>
            <p:ph idx="1"/>
          </p:nvPr>
        </p:nvSpPr>
        <p:spPr>
          <a:xfrm>
            <a:off x="771525" y="1539875"/>
            <a:ext cx="10515600" cy="4351338"/>
          </a:xfrm>
        </p:spPr>
        <p:txBody>
          <a:bodyPr vert="horz" lIns="91440" tIns="45720" rIns="91440" bIns="45720" rtlCol="0" anchor="t">
            <a:normAutofit lnSpcReduction="10000"/>
          </a:bodyPr>
          <a:lstStyle/>
          <a:p>
            <a:r>
              <a:rPr lang="en-US"/>
              <a:t>What is/was the issue </a:t>
            </a:r>
          </a:p>
          <a:p>
            <a:r>
              <a:rPr lang="en-US"/>
              <a:t>The main voices and views in the debates on high stakes assessment </a:t>
            </a:r>
            <a:endParaRPr lang="en-US">
              <a:cs typeface="Calibri"/>
            </a:endParaRPr>
          </a:p>
          <a:p>
            <a:r>
              <a:rPr lang="en-US"/>
              <a:t>Contrast with the assessment in other countries </a:t>
            </a:r>
            <a:r>
              <a:rPr lang="en-US" err="1"/>
              <a:t>eg</a:t>
            </a:r>
            <a:r>
              <a:rPr lang="en-US"/>
              <a:t> China and Cananda where teacher assessment for </a:t>
            </a:r>
            <a:r>
              <a:rPr lang="en-US" err="1"/>
              <a:t>highstakes</a:t>
            </a:r>
            <a:r>
              <a:rPr lang="en-US"/>
              <a:t> assessment is the norm </a:t>
            </a:r>
            <a:endParaRPr lang="en-US">
              <a:cs typeface="Calibri"/>
            </a:endParaRPr>
          </a:p>
          <a:p>
            <a:r>
              <a:rPr lang="en-US">
                <a:solidFill>
                  <a:srgbClr val="FF0000"/>
                </a:solidFill>
                <a:cs typeface="Calibri"/>
              </a:rPr>
              <a:t>Bill </a:t>
            </a:r>
            <a:r>
              <a:rPr lang="en-US" err="1">
                <a:solidFill>
                  <a:srgbClr val="FF0000"/>
                </a:solidFill>
                <a:cs typeface="Calibri"/>
              </a:rPr>
              <a:t>lucas</a:t>
            </a:r>
            <a:r>
              <a:rPr lang="en-US">
                <a:solidFill>
                  <a:srgbClr val="FF0000"/>
                </a:solidFill>
                <a:cs typeface="Calibri"/>
              </a:rPr>
              <a:t> – wants innovative assessment and authentic assessment </a:t>
            </a:r>
          </a:p>
          <a:p>
            <a:r>
              <a:rPr lang="en-US">
                <a:solidFill>
                  <a:srgbClr val="FF0000"/>
                </a:solidFill>
                <a:cs typeface="Calibri"/>
              </a:rPr>
              <a:t>This is going to involve high stakes assessment being part of the teaching and learning process </a:t>
            </a:r>
          </a:p>
          <a:p>
            <a:r>
              <a:rPr lang="en-US">
                <a:solidFill>
                  <a:srgbClr val="FF0000"/>
                </a:solidFill>
                <a:cs typeface="Calibri"/>
              </a:rPr>
              <a:t>Authentic and innovative assessment needs to become more dialogic and therefore becomes more relational </a:t>
            </a:r>
          </a:p>
        </p:txBody>
      </p:sp>
      <p:pic>
        <p:nvPicPr>
          <p:cNvPr id="4" name="Picture 4" descr="Text&#10;&#10;Description automatically generated">
            <a:extLst>
              <a:ext uri="{FF2B5EF4-FFF2-40B4-BE49-F238E27FC236}">
                <a16:creationId xmlns:a16="http://schemas.microsoft.com/office/drawing/2014/main" id="{99AAE644-F546-6138-43F3-3392975F4629}"/>
              </a:ext>
            </a:extLst>
          </p:cNvPr>
          <p:cNvPicPr>
            <a:picLocks noChangeAspect="1"/>
          </p:cNvPicPr>
          <p:nvPr/>
        </p:nvPicPr>
        <p:blipFill>
          <a:blip r:embed="rId2"/>
          <a:stretch>
            <a:fillRect/>
          </a:stretch>
        </p:blipFill>
        <p:spPr>
          <a:xfrm>
            <a:off x="346364" y="5716074"/>
            <a:ext cx="1898073" cy="912251"/>
          </a:xfrm>
          <a:prstGeom prst="rect">
            <a:avLst/>
          </a:prstGeom>
        </p:spPr>
      </p:pic>
    </p:spTree>
    <p:extLst>
      <p:ext uri="{BB962C8B-B14F-4D97-AF65-F5344CB8AC3E}">
        <p14:creationId xmlns:p14="http://schemas.microsoft.com/office/powerpoint/2010/main" val="338988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B29E2-B9BD-5D1E-DEFC-C9A76FE7ECE5}"/>
              </a:ext>
            </a:extLst>
          </p:cNvPr>
          <p:cNvSpPr>
            <a:spLocks noGrp="1"/>
          </p:cNvSpPr>
          <p:nvPr>
            <p:ph type="title"/>
          </p:nvPr>
        </p:nvSpPr>
        <p:spPr>
          <a:xfrm>
            <a:off x="640080" y="325369"/>
            <a:ext cx="4368602" cy="1956841"/>
          </a:xfrm>
        </p:spPr>
        <p:txBody>
          <a:bodyPr anchor="b">
            <a:normAutofit/>
          </a:bodyPr>
          <a:lstStyle/>
          <a:p>
            <a:r>
              <a:rPr lang="en-US" sz="8000">
                <a:cs typeface="Calibri Light"/>
              </a:rPr>
              <a:t>Inquiry </a:t>
            </a:r>
            <a:endParaRPr lang="en-US" sz="7200">
              <a:cs typeface="Calibri Light" panose="020F0302020204030204"/>
            </a:endParaRP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29B17C-7FA4-DF27-A332-597B0137E290}"/>
              </a:ext>
            </a:extLst>
          </p:cNvPr>
          <p:cNvSpPr>
            <a:spLocks noGrp="1"/>
          </p:cNvSpPr>
          <p:nvPr>
            <p:ph idx="1"/>
          </p:nvPr>
        </p:nvSpPr>
        <p:spPr>
          <a:xfrm>
            <a:off x="640080" y="2872899"/>
            <a:ext cx="4673079" cy="3320668"/>
          </a:xfrm>
        </p:spPr>
        <p:txBody>
          <a:bodyPr vert="horz" lIns="91440" tIns="45720" rIns="91440" bIns="45720" rtlCol="0" anchor="t">
            <a:noAutofit/>
          </a:bodyPr>
          <a:lstStyle/>
          <a:p>
            <a:pPr marL="0" indent="0">
              <a:buNone/>
            </a:pPr>
            <a:r>
              <a:rPr lang="en-US" sz="3600">
                <a:cs typeface="Calibri"/>
              </a:rPr>
              <a:t>How might the move to teacher assessed grades affect the nature of the Teacher-Student relationship? </a:t>
            </a:r>
            <a:endParaRPr lang="en-US"/>
          </a:p>
        </p:txBody>
      </p:sp>
      <p:pic>
        <p:nvPicPr>
          <p:cNvPr id="7" name="Picture 6" descr="Chart, diagram&#10;&#10;Description automatically generated">
            <a:extLst>
              <a:ext uri="{FF2B5EF4-FFF2-40B4-BE49-F238E27FC236}">
                <a16:creationId xmlns:a16="http://schemas.microsoft.com/office/drawing/2014/main" id="{D009178F-C761-14A8-50C1-E215694CF91E}"/>
              </a:ext>
            </a:extLst>
          </p:cNvPr>
          <p:cNvPicPr>
            <a:picLocks noChangeAspect="1"/>
          </p:cNvPicPr>
          <p:nvPr/>
        </p:nvPicPr>
        <p:blipFill rotWithShape="1">
          <a:blip r:embed="rId3"/>
          <a:srcRect l="9879" r="987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136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83413-05F6-7334-4AE1-EAA21100545F}"/>
              </a:ext>
            </a:extLst>
          </p:cNvPr>
          <p:cNvSpPr>
            <a:spLocks noGrp="1"/>
          </p:cNvSpPr>
          <p:nvPr>
            <p:ph type="title"/>
          </p:nvPr>
        </p:nvSpPr>
        <p:spPr>
          <a:xfrm>
            <a:off x="8643193" y="201960"/>
            <a:ext cx="3091607" cy="1943030"/>
          </a:xfrm>
        </p:spPr>
        <p:txBody>
          <a:bodyPr vert="horz" lIns="91440" tIns="45720" rIns="91440" bIns="45720" rtlCol="0" anchor="b">
            <a:normAutofit/>
          </a:bodyPr>
          <a:lstStyle/>
          <a:p>
            <a:r>
              <a:rPr lang="en-US" sz="4800" b="1"/>
              <a:t>Relations in education</a:t>
            </a:r>
            <a:endParaRPr lang="en-US" sz="4800" b="1">
              <a:cs typeface="Calibri Light"/>
            </a:endParaRPr>
          </a:p>
        </p:txBody>
      </p:sp>
      <p:pic>
        <p:nvPicPr>
          <p:cNvPr id="5" name="Picture 5" descr="A picture containing person, sport&#10;&#10;Description automatically generated">
            <a:extLst>
              <a:ext uri="{FF2B5EF4-FFF2-40B4-BE49-F238E27FC236}">
                <a16:creationId xmlns:a16="http://schemas.microsoft.com/office/drawing/2014/main" id="{56747366-9844-5892-5FDF-0D9B9914E927}"/>
              </a:ext>
            </a:extLst>
          </p:cNvPr>
          <p:cNvPicPr>
            <a:picLocks noGrp="1" noChangeAspect="1"/>
          </p:cNvPicPr>
          <p:nvPr>
            <p:ph type="pic" idx="1"/>
          </p:nvPr>
        </p:nvPicPr>
        <p:blipFill rotWithShape="1">
          <a:blip r:embed="rId3"/>
          <a:srcRect t="13137"/>
          <a:stretch/>
        </p:blipFill>
        <p:spPr>
          <a:xfrm>
            <a:off x="20" y="431"/>
            <a:ext cx="8115280" cy="6408311"/>
          </a:xfrm>
          <a:prstGeom prst="rect">
            <a:avLst/>
          </a:prstGeom>
        </p:spPr>
      </p:pic>
      <p:sp>
        <p:nvSpPr>
          <p:cNvPr id="4" name="Text Placeholder 3">
            <a:extLst>
              <a:ext uri="{FF2B5EF4-FFF2-40B4-BE49-F238E27FC236}">
                <a16:creationId xmlns:a16="http://schemas.microsoft.com/office/drawing/2014/main" id="{C69D8E37-FAF7-02CD-2052-07EB5B137A1C}"/>
              </a:ext>
            </a:extLst>
          </p:cNvPr>
          <p:cNvSpPr>
            <a:spLocks noGrp="1"/>
          </p:cNvSpPr>
          <p:nvPr>
            <p:ph type="body" sz="half" idx="2"/>
          </p:nvPr>
        </p:nvSpPr>
        <p:spPr>
          <a:xfrm>
            <a:off x="8326892" y="2346521"/>
            <a:ext cx="3503529" cy="3540265"/>
          </a:xfrm>
        </p:spPr>
        <p:txBody>
          <a:bodyPr vert="horz" lIns="91440" tIns="45720" rIns="91440" bIns="45720" rtlCol="0" anchor="t">
            <a:noAutofit/>
          </a:bodyPr>
          <a:lstStyle/>
          <a:p>
            <a:pPr marL="57150"/>
            <a:endParaRPr lang="en-US" sz="2000">
              <a:cs typeface="Calibri" panose="020F0502020204030204"/>
            </a:endParaRPr>
          </a:p>
          <a:p>
            <a:pPr marL="285750" indent="-228600">
              <a:buFont typeface="Arial" panose="020B0604020202020204" pitchFamily="34" charset="0"/>
              <a:buChar char="•"/>
            </a:pPr>
            <a:r>
              <a:rPr lang="en-US" sz="2800"/>
              <a:t>It takes two!</a:t>
            </a:r>
            <a:endParaRPr lang="en-US" sz="2800">
              <a:cs typeface="Calibri"/>
            </a:endParaRPr>
          </a:p>
          <a:p>
            <a:pPr marL="285750" indent="-228600">
              <a:buFont typeface="Arial" panose="020B0604020202020204" pitchFamily="34" charset="0"/>
              <a:buChar char="•"/>
            </a:pPr>
            <a:r>
              <a:rPr lang="en-US" sz="2800"/>
              <a:t>Theories of teaching and learning tend to  separate teacher activity learner activity</a:t>
            </a:r>
            <a:endParaRPr lang="en-US" sz="2800">
              <a:cs typeface="Calibri"/>
            </a:endParaRPr>
          </a:p>
          <a:p>
            <a:pPr marL="285750" indent="-228600">
              <a:buFont typeface="Arial" panose="020B0604020202020204" pitchFamily="34" charset="0"/>
              <a:buChar char="•"/>
            </a:pPr>
            <a:r>
              <a:rPr lang="en-US" sz="2800">
                <a:cs typeface="Calibri"/>
              </a:rPr>
              <a:t>The 4th</a:t>
            </a:r>
            <a:r>
              <a:rPr lang="en-US" sz="2800" b="1" i="1">
                <a:cs typeface="Calibri"/>
              </a:rPr>
              <a:t> I </a:t>
            </a:r>
            <a:r>
              <a:rPr lang="en-US" sz="2800">
                <a:cs typeface="Calibri"/>
              </a:rPr>
              <a:t>for the </a:t>
            </a:r>
            <a:r>
              <a:rPr lang="en-US" sz="2800" err="1">
                <a:cs typeface="Calibri"/>
              </a:rPr>
              <a:t>Ofsted</a:t>
            </a:r>
            <a:r>
              <a:rPr lang="en-US" sz="2800">
                <a:cs typeface="Calibri"/>
              </a:rPr>
              <a:t> curriculum </a:t>
            </a:r>
          </a:p>
        </p:txBody>
      </p:sp>
      <p:sp>
        <p:nvSpPr>
          <p:cNvPr id="24"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74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08B1-C003-6BA4-3057-D8DBD47B56E0}"/>
              </a:ext>
            </a:extLst>
          </p:cNvPr>
          <p:cNvSpPr>
            <a:spLocks noGrp="1"/>
          </p:cNvSpPr>
          <p:nvPr>
            <p:ph type="title"/>
          </p:nvPr>
        </p:nvSpPr>
        <p:spPr>
          <a:xfrm>
            <a:off x="839788" y="457200"/>
            <a:ext cx="3932237" cy="755073"/>
          </a:xfrm>
        </p:spPr>
        <p:txBody>
          <a:bodyPr>
            <a:normAutofit/>
          </a:bodyPr>
          <a:lstStyle/>
          <a:p>
            <a:r>
              <a:rPr lang="en-US" sz="4000" b="1">
                <a:cs typeface="Calibri Light"/>
              </a:rPr>
              <a:t>Mind the Gap!</a:t>
            </a:r>
            <a:endParaRPr lang="en-US" sz="3600" b="1">
              <a:cs typeface="Calibri Light" panose="020F0302020204030204"/>
            </a:endParaRPr>
          </a:p>
        </p:txBody>
      </p:sp>
      <p:pic>
        <p:nvPicPr>
          <p:cNvPr id="4" name="Picture 4" descr="A picture containing mountain, outdoor, grass, sky&#10;&#10;Description automatically generated">
            <a:extLst>
              <a:ext uri="{FF2B5EF4-FFF2-40B4-BE49-F238E27FC236}">
                <a16:creationId xmlns:a16="http://schemas.microsoft.com/office/drawing/2014/main" id="{6D475B01-7E9B-4759-4C8E-E47FF85D2943}"/>
              </a:ext>
            </a:extLst>
          </p:cNvPr>
          <p:cNvPicPr>
            <a:picLocks noGrp="1" noChangeAspect="1"/>
          </p:cNvPicPr>
          <p:nvPr>
            <p:ph type="pic" idx="1"/>
          </p:nvPr>
        </p:nvPicPr>
        <p:blipFill rotWithShape="1">
          <a:blip r:embed="rId3"/>
          <a:srcRect l="14240" r="14240"/>
          <a:stretch/>
        </p:blipFill>
        <p:spPr>
          <a:prstGeom prst="rect">
            <a:avLst/>
          </a:prstGeom>
        </p:spPr>
      </p:pic>
      <p:sp>
        <p:nvSpPr>
          <p:cNvPr id="3" name="Text Placeholder 2">
            <a:extLst>
              <a:ext uri="{FF2B5EF4-FFF2-40B4-BE49-F238E27FC236}">
                <a16:creationId xmlns:a16="http://schemas.microsoft.com/office/drawing/2014/main" id="{78051CEC-E7D1-CFB4-E613-FAC1391626C3}"/>
              </a:ext>
            </a:extLst>
          </p:cNvPr>
          <p:cNvSpPr>
            <a:spLocks noGrp="1"/>
          </p:cNvSpPr>
          <p:nvPr>
            <p:ph type="body" sz="half" idx="2"/>
          </p:nvPr>
        </p:nvSpPr>
        <p:spPr>
          <a:xfrm>
            <a:off x="548843" y="1641764"/>
            <a:ext cx="4583400" cy="4559733"/>
          </a:xfrm>
        </p:spPr>
        <p:txBody>
          <a:bodyPr vert="horz" lIns="91440" tIns="45720" rIns="91440" bIns="45720" rtlCol="0" anchor="t">
            <a:noAutofit/>
          </a:bodyPr>
          <a:lstStyle/>
          <a:p>
            <a:r>
              <a:rPr lang="en-US" sz="2400" dirty="0">
                <a:cs typeface="Calibri" panose="020F0502020204030204"/>
              </a:rPr>
              <a:t>Biesta, (2010)</a:t>
            </a:r>
          </a:p>
          <a:p>
            <a:r>
              <a:rPr lang="en-US" sz="2400" dirty="0">
                <a:cs typeface="Calibri" panose="020F0502020204030204"/>
              </a:rPr>
              <a:t>The Gap is where the learning happens so we should not ignore it! </a:t>
            </a:r>
          </a:p>
          <a:p>
            <a:endParaRPr lang="en-US" sz="2400">
              <a:cs typeface="Calibri" panose="020F0502020204030204"/>
            </a:endParaRPr>
          </a:p>
          <a:p>
            <a:r>
              <a:rPr lang="en-US" sz="2400" dirty="0">
                <a:cs typeface="Calibri" panose="020F0502020204030204"/>
              </a:rPr>
              <a:t>The gap is where meaning is made – not transferred or deposited</a:t>
            </a:r>
          </a:p>
          <a:p>
            <a:endParaRPr lang="en-US" sz="2400">
              <a:cs typeface="Calibri" panose="020F0502020204030204"/>
            </a:endParaRPr>
          </a:p>
          <a:p>
            <a:r>
              <a:rPr lang="en-US" sz="2400" dirty="0">
                <a:cs typeface="Calibri" panose="020F0502020204030204"/>
              </a:rPr>
              <a:t>The 'gap' is where relations happen</a:t>
            </a:r>
          </a:p>
        </p:txBody>
      </p:sp>
    </p:spTree>
    <p:extLst>
      <p:ext uri="{BB962C8B-B14F-4D97-AF65-F5344CB8AC3E}">
        <p14:creationId xmlns:p14="http://schemas.microsoft.com/office/powerpoint/2010/main" val="89315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538A-6F20-F6BD-5681-40D38F6A6764}"/>
              </a:ext>
            </a:extLst>
          </p:cNvPr>
          <p:cNvSpPr>
            <a:spLocks noGrp="1"/>
          </p:cNvSpPr>
          <p:nvPr>
            <p:ph type="title"/>
          </p:nvPr>
        </p:nvSpPr>
        <p:spPr/>
        <p:txBody>
          <a:bodyPr/>
          <a:lstStyle/>
          <a:p>
            <a:r>
              <a:rPr lang="en-US">
                <a:cs typeface="Calibri Light"/>
              </a:rPr>
              <a:t>Implications of relations in education </a:t>
            </a:r>
          </a:p>
        </p:txBody>
      </p:sp>
      <p:sp>
        <p:nvSpPr>
          <p:cNvPr id="3" name="Content Placeholder 2">
            <a:extLst>
              <a:ext uri="{FF2B5EF4-FFF2-40B4-BE49-F238E27FC236}">
                <a16:creationId xmlns:a16="http://schemas.microsoft.com/office/drawing/2014/main" id="{73ECF8EB-CBAB-27CE-9660-BDE1AC7C70DE}"/>
              </a:ext>
            </a:extLst>
          </p:cNvPr>
          <p:cNvSpPr>
            <a:spLocks noGrp="1"/>
          </p:cNvSpPr>
          <p:nvPr>
            <p:ph idx="1"/>
          </p:nvPr>
        </p:nvSpPr>
        <p:spPr>
          <a:xfrm>
            <a:off x="383674" y="1584994"/>
            <a:ext cx="10970126" cy="4591969"/>
          </a:xfrm>
        </p:spPr>
        <p:txBody>
          <a:bodyPr vert="horz" lIns="91440" tIns="45720" rIns="91440" bIns="45720" rtlCol="0" anchor="t">
            <a:normAutofit/>
          </a:bodyPr>
          <a:lstStyle/>
          <a:p>
            <a:r>
              <a:rPr lang="en-US" dirty="0">
                <a:cs typeface="Calibri"/>
              </a:rPr>
              <a:t> </a:t>
            </a:r>
            <a:r>
              <a:rPr lang="en-US" dirty="0" err="1">
                <a:cs typeface="Calibri"/>
              </a:rPr>
              <a:t>Sidorkin</a:t>
            </a:r>
            <a:r>
              <a:rPr lang="en-US" dirty="0">
                <a:cs typeface="Calibri"/>
              </a:rPr>
              <a:t> &amp; Bingham (2010, 2022) put forward a 'manifesto of relational Pedagogy'  in response the failing neo liberal agendas and the to patch up the traditional/progressive divide. </a:t>
            </a:r>
          </a:p>
          <a:p>
            <a:r>
              <a:rPr lang="en-US" dirty="0">
                <a:ea typeface="+mn-lt"/>
                <a:cs typeface="+mn-lt"/>
              </a:rPr>
              <a:t>Elizabeth Campbell (2003), Nel Noddings (2003,2015) Mary Larabee (1993/2016) Carol Gilligan (1982) view relations as integral to ethical and moral practice </a:t>
            </a:r>
          </a:p>
          <a:p>
            <a:r>
              <a:rPr lang="en-US" dirty="0">
                <a:cs typeface="Calibri"/>
              </a:rPr>
              <a:t>Relations in education does not mean that teachers relinquish authority of content or duty, however students can either choose to  accept or reject authority of teacher (arguably if the relations is not positive in the gap)</a:t>
            </a:r>
            <a:r>
              <a:rPr lang="en-US" dirty="0">
                <a:ea typeface="+mn-lt"/>
                <a:cs typeface="+mn-lt"/>
              </a:rPr>
              <a:t> (Charles Bingham, 2010) </a:t>
            </a:r>
            <a:endParaRPr lang="en-US" dirty="0">
              <a:cs typeface="Calibri"/>
            </a:endParaRPr>
          </a:p>
        </p:txBody>
      </p:sp>
    </p:spTree>
    <p:extLst>
      <p:ext uri="{BB962C8B-B14F-4D97-AF65-F5344CB8AC3E}">
        <p14:creationId xmlns:p14="http://schemas.microsoft.com/office/powerpoint/2010/main" val="129746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F3488F-62DB-C615-448A-F469F768BE94}"/>
              </a:ext>
            </a:extLst>
          </p:cNvPr>
          <p:cNvSpPr>
            <a:spLocks noGrp="1"/>
          </p:cNvSpPr>
          <p:nvPr>
            <p:ph type="title"/>
          </p:nvPr>
        </p:nvSpPr>
        <p:spPr>
          <a:xfrm>
            <a:off x="828675" y="494414"/>
            <a:ext cx="10534650" cy="817403"/>
          </a:xfrm>
        </p:spPr>
        <p:txBody>
          <a:bodyPr vert="horz" lIns="91440" tIns="45720" rIns="91440" bIns="45720" rtlCol="0" anchor="b">
            <a:noAutofit/>
          </a:bodyPr>
          <a:lstStyle/>
          <a:p>
            <a:pPr algn="ctr"/>
            <a:r>
              <a:rPr lang="en-US" sz="6000" b="1" kern="1200">
                <a:latin typeface="+mj-lt"/>
                <a:ea typeface="+mj-ea"/>
                <a:cs typeface="+mj-cs"/>
              </a:rPr>
              <a:t>Teacher Assessed Grades</a:t>
            </a:r>
            <a:r>
              <a:rPr lang="en-US" sz="6000" b="1"/>
              <a:t>, 2021</a:t>
            </a:r>
            <a:endParaRPr lang="en-US" sz="6000" b="1" kern="1200">
              <a:latin typeface="+mj-lt"/>
              <a:ea typeface="+mj-ea"/>
              <a:cs typeface="+mj-cs"/>
            </a:endParaRPr>
          </a:p>
        </p:txBody>
      </p:sp>
      <p:pic>
        <p:nvPicPr>
          <p:cNvPr id="5" name="Picture 5" descr="A picture containing text, clipart&#10;&#10;Description automatically generated">
            <a:extLst>
              <a:ext uri="{FF2B5EF4-FFF2-40B4-BE49-F238E27FC236}">
                <a16:creationId xmlns:a16="http://schemas.microsoft.com/office/drawing/2014/main" id="{4125A7CD-FB1E-4331-846A-4B64DE78A0B5}"/>
              </a:ext>
            </a:extLst>
          </p:cNvPr>
          <p:cNvPicPr>
            <a:picLocks noGrp="1" noChangeAspect="1"/>
          </p:cNvPicPr>
          <p:nvPr>
            <p:ph idx="1"/>
          </p:nvPr>
        </p:nvPicPr>
        <p:blipFill>
          <a:blip r:embed="rId3"/>
          <a:stretch>
            <a:fillRect/>
          </a:stretch>
        </p:blipFill>
        <p:spPr>
          <a:xfrm>
            <a:off x="1284271" y="2354239"/>
            <a:ext cx="9623457" cy="3948085"/>
          </a:xfrm>
          <a:prstGeom prst="rect">
            <a:avLst/>
          </a:prstGeom>
        </p:spPr>
      </p:pic>
    </p:spTree>
    <p:extLst>
      <p:ext uri="{BB962C8B-B14F-4D97-AF65-F5344CB8AC3E}">
        <p14:creationId xmlns:p14="http://schemas.microsoft.com/office/powerpoint/2010/main" val="342481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D31AE-9C59-7FE7-489B-E736718E55D5}"/>
              </a:ext>
            </a:extLst>
          </p:cNvPr>
          <p:cNvSpPr>
            <a:spLocks noGrp="1"/>
          </p:cNvSpPr>
          <p:nvPr>
            <p:ph type="title"/>
          </p:nvPr>
        </p:nvSpPr>
        <p:spPr>
          <a:xfrm>
            <a:off x="658923" y="533333"/>
            <a:ext cx="6016487" cy="675916"/>
          </a:xfrm>
        </p:spPr>
        <p:txBody>
          <a:bodyPr>
            <a:normAutofit fontScale="90000"/>
          </a:bodyPr>
          <a:lstStyle/>
          <a:p>
            <a:r>
              <a:rPr lang="en-GB" sz="4000" b="1">
                <a:latin typeface="Calibri"/>
                <a:ea typeface="Calibri" panose="020F0502020204030204" pitchFamily="34" charset="0"/>
                <a:cs typeface="Times New Roman"/>
              </a:rPr>
              <a:t>The research focus</a:t>
            </a:r>
            <a:br>
              <a:rPr lang="en-GB" sz="4000">
                <a:latin typeface="Calibri" panose="020F0502020204030204" pitchFamily="34" charset="0"/>
                <a:ea typeface="Calibri" panose="020F0502020204030204" pitchFamily="34" charset="0"/>
                <a:cs typeface="Times New Roman" panose="02020603050405020304" pitchFamily="18" charset="0"/>
              </a:rPr>
            </a:br>
            <a:endParaRPr lang="en-GB" sz="4000"/>
          </a:p>
        </p:txBody>
      </p:sp>
      <p:sp>
        <p:nvSpPr>
          <p:cNvPr id="3" name="Content Placeholder 2">
            <a:extLst>
              <a:ext uri="{FF2B5EF4-FFF2-40B4-BE49-F238E27FC236}">
                <a16:creationId xmlns:a16="http://schemas.microsoft.com/office/drawing/2014/main" id="{EA479152-4AD5-22D9-F823-43DB721C83B9}"/>
              </a:ext>
            </a:extLst>
          </p:cNvPr>
          <p:cNvSpPr>
            <a:spLocks noGrp="1"/>
          </p:cNvSpPr>
          <p:nvPr>
            <p:ph idx="1"/>
          </p:nvPr>
        </p:nvSpPr>
        <p:spPr>
          <a:xfrm>
            <a:off x="653172" y="1442830"/>
            <a:ext cx="6222476" cy="4991104"/>
          </a:xfrm>
        </p:spPr>
        <p:txBody>
          <a:bodyPr vert="horz" lIns="91440" tIns="45720" rIns="91440" bIns="45720" rtlCol="0" anchor="t">
            <a:noAutofit/>
          </a:bodyPr>
          <a:lstStyle/>
          <a:p>
            <a:pPr marL="342900" lvl="0" indent="-342900">
              <a:buFont typeface="+mj-lt"/>
              <a:buAutoNum type="arabicPeriod"/>
            </a:pPr>
            <a:r>
              <a:rPr lang="en-GB">
                <a:effectLst/>
                <a:latin typeface="Calibri"/>
                <a:ea typeface="Calibri" panose="020F0502020204030204" pitchFamily="34" charset="0"/>
                <a:cs typeface="Times New Roman"/>
              </a:rPr>
              <a:t>What is the nature of the student-teacher relationship during high stakes teacher assessment of 2021?</a:t>
            </a:r>
          </a:p>
          <a:p>
            <a:pPr marL="342900" indent="-342900">
              <a:buFont typeface="+mj-lt"/>
              <a:buAutoNum type="arabicPeriod"/>
            </a:pPr>
            <a:r>
              <a:rPr lang="en-GB">
                <a:effectLst/>
                <a:latin typeface="Calibri"/>
                <a:ea typeface="Calibri" panose="020F0502020204030204" pitchFamily="34" charset="0"/>
                <a:cs typeface="Times New Roman"/>
              </a:rPr>
              <a:t>What are the lived experiences of teachers in this time of change prior to the assessment and after the assessment?</a:t>
            </a:r>
            <a:r>
              <a:rPr lang="en-GB">
                <a:latin typeface="Calibri"/>
                <a:ea typeface="Calibri" panose="020F0502020204030204" pitchFamily="34" charset="0"/>
                <a:cs typeface="Times New Roman"/>
              </a:rPr>
              <a:t> </a:t>
            </a:r>
            <a:endParaRPr lang="en-GB">
              <a:effectLst/>
              <a:latin typeface="Calibri"/>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a:effectLst/>
                <a:latin typeface="Calibri"/>
                <a:ea typeface="Calibri" panose="020F0502020204030204" pitchFamily="34" charset="0"/>
                <a:cs typeface="Times New Roman"/>
              </a:rPr>
              <a:t>How can understanding the nature of teacher-student relationships contribute to debate about the future of assessment practice in the UK education system.</a:t>
            </a:r>
            <a:r>
              <a:rPr lang="en-GB">
                <a:latin typeface="Calibri"/>
                <a:ea typeface="Calibri" panose="020F0502020204030204" pitchFamily="34" charset="0"/>
                <a:cs typeface="Times New Roman"/>
              </a:rPr>
              <a:t> </a:t>
            </a:r>
            <a:endParaRPr lang="en-GB">
              <a:effectLst/>
              <a:latin typeface="Calibri"/>
              <a:ea typeface="Calibri" panose="020F0502020204030204" pitchFamily="34" charset="0"/>
              <a:cs typeface="Times New Roman" panose="02020603050405020304" pitchFamily="18" charset="0"/>
            </a:endParaRPr>
          </a:p>
          <a:p>
            <a:pPr marL="0" indent="0">
              <a:spcAft>
                <a:spcPts val="800"/>
              </a:spcAft>
              <a:buNone/>
            </a:pPr>
            <a:endParaRPr lang="en-GB" sz="1800">
              <a:cs typeface="Times New Roman"/>
            </a:endParaRPr>
          </a:p>
          <a:p>
            <a:pPr marL="0" indent="0">
              <a:spcAft>
                <a:spcPts val="800"/>
              </a:spcAft>
              <a:buNone/>
            </a:pPr>
            <a:endParaRPr lang="en-GB" sz="1800">
              <a:cs typeface="Times New Roman"/>
            </a:endParaRPr>
          </a:p>
        </p:txBody>
      </p:sp>
      <p:pic>
        <p:nvPicPr>
          <p:cNvPr id="4" name="Picture 4" descr="A picture containing colorful&#10;&#10;Description automatically generated">
            <a:extLst>
              <a:ext uri="{FF2B5EF4-FFF2-40B4-BE49-F238E27FC236}">
                <a16:creationId xmlns:a16="http://schemas.microsoft.com/office/drawing/2014/main" id="{95B8FC64-71C8-B92E-D930-067767DF9347}"/>
              </a:ext>
            </a:extLst>
          </p:cNvPr>
          <p:cNvPicPr>
            <a:picLocks noChangeAspect="1"/>
          </p:cNvPicPr>
          <p:nvPr/>
        </p:nvPicPr>
        <p:blipFill rotWithShape="1">
          <a:blip r:embed="rId2"/>
          <a:srcRect l="24980" r="34071"/>
          <a:stretch/>
        </p:blipFill>
        <p:spPr>
          <a:xfrm>
            <a:off x="7199440" y="10"/>
            <a:ext cx="4992560" cy="6857990"/>
          </a:xfrm>
          <a:prstGeom prst="rect">
            <a:avLst/>
          </a:prstGeom>
          <a:effectLst/>
        </p:spPr>
      </p:pic>
    </p:spTree>
    <p:extLst>
      <p:ext uri="{BB962C8B-B14F-4D97-AF65-F5344CB8AC3E}">
        <p14:creationId xmlns:p14="http://schemas.microsoft.com/office/powerpoint/2010/main" val="295924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B80D7-03FB-FB36-4593-4E2827E1D13D}"/>
              </a:ext>
            </a:extLst>
          </p:cNvPr>
          <p:cNvSpPr>
            <a:spLocks noGrp="1"/>
          </p:cNvSpPr>
          <p:nvPr>
            <p:ph type="title"/>
          </p:nvPr>
        </p:nvSpPr>
        <p:spPr>
          <a:xfrm>
            <a:off x="635000" y="640823"/>
            <a:ext cx="3418659" cy="5583148"/>
          </a:xfrm>
        </p:spPr>
        <p:txBody>
          <a:bodyPr anchor="ctr">
            <a:normAutofit/>
          </a:bodyPr>
          <a:lstStyle/>
          <a:p>
            <a:r>
              <a:rPr lang="en-GB" sz="4600"/>
              <a:t>Methodology &amp; Method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9DBF92F-A040-845C-7578-625D9CF964E9}"/>
              </a:ext>
            </a:extLst>
          </p:cNvPr>
          <p:cNvGraphicFramePr>
            <a:graphicFrameLocks noGrp="1"/>
          </p:cNvGraphicFramePr>
          <p:nvPr>
            <p:ph idx="1"/>
            <p:extLst>
              <p:ext uri="{D42A27DB-BD31-4B8C-83A1-F6EECF244321}">
                <p14:modId xmlns:p14="http://schemas.microsoft.com/office/powerpoint/2010/main" val="194162885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25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2541</Words>
  <Application>Microsoft Office PowerPoint</Application>
  <PresentationFormat>Widescreen</PresentationFormat>
  <Paragraphs>194</Paragraphs>
  <Slides>26</Slides>
  <Notes>10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Teacher assessed grades and the student-teacher relationship</vt:lpstr>
      <vt:lpstr>Aim </vt:lpstr>
      <vt:lpstr>Inquiry </vt:lpstr>
      <vt:lpstr>Relations in education</vt:lpstr>
      <vt:lpstr>Mind the Gap!</vt:lpstr>
      <vt:lpstr>Implications of relations in education </vt:lpstr>
      <vt:lpstr>Teacher Assessed Grades, 2021</vt:lpstr>
      <vt:lpstr>The research focus </vt:lpstr>
      <vt:lpstr>Methodology &amp; Method</vt:lpstr>
      <vt:lpstr> Narrative Collection &amp; Interpretation</vt:lpstr>
      <vt:lpstr>The continuum of relation </vt:lpstr>
      <vt:lpstr>PowerPoint Presentation</vt:lpstr>
      <vt:lpstr>Autonomous Demotivation </vt:lpstr>
      <vt:lpstr>Autonomous Demotivation   </vt:lpstr>
      <vt:lpstr>Investment in the process</vt:lpstr>
      <vt:lpstr>Investment in the process </vt:lpstr>
      <vt:lpstr>        Teacher                           Moderator </vt:lpstr>
      <vt:lpstr>Changing Roles: Teacher as moderator </vt:lpstr>
      <vt:lpstr>Changes to the role of the teacher </vt:lpstr>
      <vt:lpstr>Ethic of Care         Ethic of Justice  </vt:lpstr>
      <vt:lpstr>To care or be fair ..</vt:lpstr>
      <vt:lpstr>PowerPoint Presentation</vt:lpstr>
      <vt:lpstr>Bill Lucas</vt:lpstr>
      <vt:lpstr>Where to next? </vt:lpstr>
      <vt:lpstr>References</vt:lpstr>
      <vt:lpstr>Context - High Stakes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Assessment 2021</dc:title>
  <dc:creator>Kate Duffy (Staff)</dc:creator>
  <cp:lastModifiedBy>Kate Duffy (Staff)</cp:lastModifiedBy>
  <cp:revision>242</cp:revision>
  <dcterms:created xsi:type="dcterms:W3CDTF">2021-11-11T09:48:25Z</dcterms:created>
  <dcterms:modified xsi:type="dcterms:W3CDTF">2022-12-14T15:05:43Z</dcterms:modified>
</cp:coreProperties>
</file>